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11"/>
  </p:notesMasterIdLst>
  <p:sldIdLst>
    <p:sldId id="294" r:id="rId2"/>
    <p:sldId id="261" r:id="rId3"/>
    <p:sldId id="297" r:id="rId4"/>
    <p:sldId id="296" r:id="rId5"/>
    <p:sldId id="302" r:id="rId6"/>
    <p:sldId id="266" r:id="rId7"/>
    <p:sldId id="301" r:id="rId8"/>
    <p:sldId id="299" r:id="rId9"/>
    <p:sldId id="300" r:id="rId10"/>
  </p:sldIdLst>
  <p:sldSz cx="12192000" cy="6858000"/>
  <p:notesSz cx="6858000" cy="9144000"/>
  <p:defaultTextStyle>
    <a:defPPr>
      <a:defRPr lang="de-DE"/>
    </a:defPPr>
    <a:lvl1pPr marL="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DA37D80-6434-44D0-A028-1B22A696006F}">
  <a:tblStyle styleId="{5DA37D80-6434-44D0-A028-1B22A696006F}" styleName="Helle Formatvorlage 3 - Akzent 2">
    <a:wholeTbl>
      <a:tcTxStyle>
        <a:fontRef idx="minor">
          <a:srgbClr val="000000"/>
        </a:fontRef>
        <a:schemeClr val="tx1"/>
      </a:tcTxStyle>
      <a:tcStyle>
        <a:tcBdr>
          <a:left>
            <a:ln w="12700">
              <a:solidFill>
                <a:schemeClr val="accent2"/>
              </a:solidFill>
            </a:ln>
          </a:left>
          <a:right>
            <a:ln w="12700">
              <a:solidFill>
                <a:schemeClr val="accent2"/>
              </a:solidFill>
            </a:ln>
          </a:right>
          <a:top>
            <a:ln w="12700">
              <a:solidFill>
                <a:schemeClr val="accent2"/>
              </a:solidFill>
            </a:ln>
          </a:top>
          <a:bottom>
            <a:ln w="12700">
              <a:solidFill>
                <a:schemeClr val="accent2"/>
              </a:solidFill>
            </a:ln>
          </a:bottom>
          <a:insideH>
            <a:ln w="12700">
              <a:solidFill>
                <a:schemeClr val="accent2"/>
              </a:solidFill>
            </a:ln>
          </a:insideH>
          <a:insideV>
            <a:ln w="12700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band2V>
      <a:tcStyle>
        <a:tcBdr/>
        <a:fill>
          <a:solidFill>
            <a:schemeClr val="accent2">
              <a:alpha val="20000"/>
            </a:schemeClr>
          </a:solidFill>
        </a:fill>
      </a:tcStyle>
    </a:band2V>
    <a:lastCol>
      <a:tcStyle>
        <a:tcBdr/>
      </a:tcStyle>
    </a:lastCol>
    <a:firstCol>
      <a:tcStyle>
        <a:tcBdr/>
      </a:tcStyle>
    </a:firstCol>
    <a:lastRow>
      <a:tcStyle>
        <a:tcBdr>
          <a:top>
            <a:ln w="50800">
              <a:solidFill>
                <a:schemeClr val="accent2"/>
              </a:solidFill>
            </a:ln>
          </a:top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Style>
        <a:tcBdr>
          <a:bottom>
            <a:ln w="25400">
              <a:solidFill>
                <a:schemeClr val="accent2"/>
              </a:solidFill>
            </a:ln>
          </a:bottom>
        </a:tcBdr>
        <a:fill>
          <a:noFill/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6328" autoAdjust="0"/>
  </p:normalViewPr>
  <p:slideViewPr>
    <p:cSldViewPr showGuides="1">
      <p:cViewPr varScale="1">
        <p:scale>
          <a:sx n="73" d="100"/>
          <a:sy n="73" d="100"/>
        </p:scale>
        <p:origin x="199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jpe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42164227" name="Datumsplatzhalt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9B1A6FE5-6297-4CEB-ADDA-322CBD91B390}" type="datetime1">
              <a:rPr lang="de-DE"/>
              <a:t>07.11.2025</a:t>
            </a:fld>
            <a:endParaRPr lang="de-DE"/>
          </a:p>
        </p:txBody>
      </p:sp>
      <p:sp>
        <p:nvSpPr>
          <p:cNvPr id="234515953" name="Folienbildplatzhalter 3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de-DE"/>
          </a:p>
        </p:txBody>
      </p:sp>
      <p:sp>
        <p:nvSpPr>
          <p:cNvPr id="234960653" name="Fußzeilenplatzhalt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r>
              <a:rPr lang="de-DE"/>
              <a:t>Fachbereich | Institut | Person</a:t>
            </a:r>
            <a:endParaRPr/>
          </a:p>
        </p:txBody>
      </p:sp>
      <p:sp>
        <p:nvSpPr>
          <p:cNvPr id="1234879687" name="Foliennummernplatzhalt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0A89A431-735D-4157-B499-868DAC0D551C}" type="slidenum">
              <a:rPr lang="de-DE"/>
              <a:t>‹#›</a:t>
            </a:fld>
            <a:endParaRPr lang="de-DE"/>
          </a:p>
        </p:txBody>
      </p:sp>
      <p:grpSp>
        <p:nvGrpSpPr>
          <p:cNvPr id="739009069" name="TU Da Logo"/>
          <p:cNvGrpSpPr/>
          <p:nvPr/>
        </p:nvGrpSpPr>
        <p:grpSpPr bwMode="auto">
          <a:xfrm>
            <a:off x="0" y="0"/>
            <a:ext cx="1396524" cy="559248"/>
            <a:chOff x="7454900" y="306388"/>
            <a:chExt cx="1704610" cy="682623"/>
          </a:xfrm>
        </p:grpSpPr>
        <p:sp>
          <p:nvSpPr>
            <p:cNvPr id="9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de-DE" sz="4250"/>
            </a:p>
          </p:txBody>
        </p:sp>
        <p:sp>
          <p:nvSpPr>
            <p:cNvPr id="10" name="Freeform 5"/>
            <p:cNvSpPr/>
            <p:nvPr userDrawn="1"/>
          </p:nvSpPr>
          <p:spPr bwMode="auto">
            <a:xfrm>
              <a:off x="7473585" y="306388"/>
              <a:ext cx="1685925" cy="682623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 extrusionOk="0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de-DE" sz="4250"/>
            </a:p>
          </p:txBody>
        </p:sp>
        <p:sp>
          <p:nvSpPr>
            <p:cNvPr id="11" name="Freeform 6"/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 extrusionOk="0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de-DE" sz="4250"/>
            </a:p>
          </p:txBody>
        </p:sp>
        <p:sp>
          <p:nvSpPr>
            <p:cNvPr id="12" name="Freeform 7"/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 extrusionOk="0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de-DE" sz="425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 extrusionOk="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de-DE" sz="4250"/>
            </a:p>
          </p:txBody>
        </p:sp>
        <p:sp>
          <p:nvSpPr>
            <p:cNvPr id="14" name="Freeform 9"/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 extrusionOk="0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de-DE" sz="4250"/>
            </a:p>
          </p:txBody>
        </p:sp>
        <p:sp>
          <p:nvSpPr>
            <p:cNvPr id="15" name="Freeform 10"/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 extrusionOk="0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de-DE" sz="4250"/>
            </a:p>
          </p:txBody>
        </p:sp>
        <p:sp>
          <p:nvSpPr>
            <p:cNvPr id="16" name="Freeform 11"/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 extrusionOk="0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de-DE" sz="4250"/>
            </a:p>
          </p:txBody>
        </p:sp>
        <p:sp>
          <p:nvSpPr>
            <p:cNvPr id="17" name="Freeform 12"/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 extrusionOk="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de-DE" sz="4250"/>
            </a:p>
          </p:txBody>
        </p:sp>
        <p:sp>
          <p:nvSpPr>
            <p:cNvPr id="18" name="Freeform 13"/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 extrusionOk="0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de-DE" sz="4250"/>
            </a:p>
          </p:txBody>
        </p:sp>
        <p:sp>
          <p:nvSpPr>
            <p:cNvPr id="19" name="Freeform 14"/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 extrusionOk="0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de-DE" sz="4250"/>
            </a:p>
          </p:txBody>
        </p:sp>
      </p:grpSp>
      <p:sp>
        <p:nvSpPr>
          <p:cNvPr id="77692424" name="Notizenplatzhalter 19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de-DE"/>
              <a:t>Mastertextformat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2DDA4B-0FAE-3C1E-BE6D-5F7FE21970A9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855C19-2925-99C6-8FF0-B06378AE2D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5A83E2-B59A-58FA-EB2B-58B5EA001F8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2B6722-356B-0E65-3280-13C24BDFDE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F4AE1DA-EF37-35C7-4411-012EB04B1BD3}" type="slidenum">
              <a:rPr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8590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4E83856-0937-299F-C8A1-342331E2B7BB}" type="slidenum">
              <a:rPr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335029-9F41-FA01-1044-8F9CBAE441C5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466A83-F9F0-9B9E-1EB6-C1BE9653DF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B54F6B-BDBF-4C18-EA5B-23F8A12A59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6C52A5-9419-281C-F516-2947BD745E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4E83856-0937-299F-C8A1-342331E2B7BB}" type="slidenum">
              <a:rPr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0891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E77D95-87ED-A67F-A08D-023683659191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2FEEA2-5AC9-E61D-9504-AAD1502FAF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568961-DB3D-9362-D6FA-7C94B7C20C0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08259D-E680-48CF-7ACB-D603C6F3390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4E83856-0937-299F-C8A1-342331E2B7BB}" type="slidenum">
              <a:rPr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35539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FB5884-D3B3-16A0-B0CC-48F6539EEA04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0194A2-B883-D8C9-46B4-64C4B7A568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612F29-2103-1865-971D-AB9BE811166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1AA9D6-230B-7B51-471A-67F9B4406D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4E83856-0937-299F-C8A1-342331E2B7BB}" type="slidenum">
              <a:rPr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665693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24AF7FB-EC0A-3E80-5E79-F61F60807AE3}" type="slidenum">
              <a:rPr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9C1E67-5779-D440-3339-E4D97802A948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C0FCA5B-D04D-D0C6-0413-C46C79F327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CDE850-734B-F79A-BBE5-F03F9EC130F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FBE284-E325-A134-E66C-EF2FA628BC9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24AF7FB-EC0A-3E80-5E79-F61F60807AE3}" type="slidenum">
              <a:rPr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97291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C50696-CF13-C721-78F5-1275AFBE618C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0BA011-367C-C71F-D42E-88E269BAD7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0FDE1D-64CE-31CA-37BE-8EF888E332C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A9576-F5AD-095C-2080-5D7F49C0191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24AF7FB-EC0A-3E80-5E79-F61F60807AE3}" type="slidenum">
              <a:rPr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095472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3947DA-29B5-EA3F-7A36-1102BECB59B0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60DA0B-A1FF-F93B-EB32-EF59305A7B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BE9AC5-CDB9-4DC2-15B2-E183E43C5E8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3C2190-6E1B-113E-11CC-D8146264E46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24AF7FB-EC0A-3E80-5E79-F61F60807AE3}" type="slidenum">
              <a:rPr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74376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04875182" name="Titel 1"/>
          <p:cNvSpPr>
            <a:spLocks noGrp="1"/>
          </p:cNvSpPr>
          <p:nvPr>
            <p:ph type="ctrTitle"/>
          </p:nvPr>
        </p:nvSpPr>
        <p:spPr bwMode="auto">
          <a:xfrm>
            <a:off x="1416000" y="2520000"/>
            <a:ext cx="9360000" cy="1080000"/>
          </a:xfrm>
        </p:spPr>
        <p:txBody>
          <a:bodyPr anchor="b" anchorCtr="0">
            <a:normAutofit/>
          </a:bodyPr>
          <a:lstStyle>
            <a:lvl1pPr algn="ctr">
              <a:defRPr sz="4200"/>
            </a:lvl1pPr>
          </a:lstStyle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1129068366" name="Untertitel 2"/>
          <p:cNvSpPr>
            <a:spLocks noGrp="1"/>
          </p:cNvSpPr>
          <p:nvPr>
            <p:ph type="subTitle" idx="1"/>
          </p:nvPr>
        </p:nvSpPr>
        <p:spPr bwMode="auto">
          <a:xfrm>
            <a:off x="1416000" y="3789000"/>
            <a:ext cx="9360000" cy="1468800"/>
          </a:xfrm>
        </p:spPr>
        <p:txBody>
          <a:bodyPr>
            <a:normAutofit/>
          </a:bodyPr>
          <a:lstStyle>
            <a:lvl1pPr marL="0" indent="0" algn="ctr">
              <a:buNone/>
              <a:defRPr sz="1800" spc="4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de-DE"/>
              <a:t>Master-Untertitelformat bearbeiten</a:t>
            </a:r>
            <a:endParaRPr/>
          </a:p>
        </p:txBody>
      </p:sp>
      <p:sp>
        <p:nvSpPr>
          <p:cNvPr id="1494874375" name="Datumsplatzhalt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ED7399CF-D341-40CC-9D55-779E819D4E1A}" type="datetime1">
              <a:rPr lang="de-DE"/>
              <a:t>07.11.2025</a:t>
            </a:fld>
            <a:endParaRPr lang="de-DE"/>
          </a:p>
        </p:txBody>
      </p:sp>
      <p:sp>
        <p:nvSpPr>
          <p:cNvPr id="783350746" name="Foliennummernplatzhalt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D2F4C09-65E4-4AD7-8D55-83CBD210ED85}" type="slidenum">
              <a:rPr lang="de-DE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41520744" name="Titel 1"/>
          <p:cNvSpPr>
            <a:spLocks noGrp="1"/>
          </p:cNvSpPr>
          <p:nvPr>
            <p:ph type="title" hasCustomPrompt="1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  <a:endParaRPr/>
          </a:p>
        </p:txBody>
      </p:sp>
      <p:sp>
        <p:nvSpPr>
          <p:cNvPr id="1231192460" name="Datumsplatzhalter 5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5CE0B64-F5DB-41FB-9199-89DE04966AE1}" type="datetime1">
              <a:rPr lang="de-DE"/>
              <a:t>07.11.2025</a:t>
            </a:fld>
            <a:endParaRPr lang="de-DE"/>
          </a:p>
        </p:txBody>
      </p:sp>
      <p:sp>
        <p:nvSpPr>
          <p:cNvPr id="552566997" name="Foliennummernplatzhalter 7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D2F4C09-65E4-4AD7-8D55-83CBD210ED85}" type="slidenum">
              <a:rPr lang="de-DE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36594891" name="Datumsplatzhalt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58C9053-1CA2-4D17-9841-5D51F1418464}" type="datetime1">
              <a:rPr lang="de-DE"/>
              <a:t>07.11.2025</a:t>
            </a:fld>
            <a:endParaRPr lang="de-DE"/>
          </a:p>
        </p:txBody>
      </p:sp>
      <p:sp>
        <p:nvSpPr>
          <p:cNvPr id="1160226511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D2F4C09-65E4-4AD7-8D55-83CBD210ED85}" type="slidenum">
              <a:rPr lang="de-DE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le - Image 1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47000325" name="Titel 1"/>
          <p:cNvSpPr>
            <a:spLocks noGrp="1"/>
          </p:cNvSpPr>
          <p:nvPr>
            <p:ph type="ctrTitle"/>
          </p:nvPr>
        </p:nvSpPr>
        <p:spPr bwMode="auto">
          <a:xfrm>
            <a:off x="1416000" y="2520000"/>
            <a:ext cx="9360000" cy="1080000"/>
          </a:xfrm>
        </p:spPr>
        <p:txBody>
          <a:bodyPr anchor="b" anchorCtr="0">
            <a:normAutofit/>
          </a:bodyPr>
          <a:lstStyle>
            <a:lvl1pPr algn="ctr">
              <a:defRPr sz="4200"/>
            </a:lvl1pPr>
          </a:lstStyle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728428408" name="Untertitel 2"/>
          <p:cNvSpPr>
            <a:spLocks noGrp="1"/>
          </p:cNvSpPr>
          <p:nvPr>
            <p:ph type="subTitle" idx="1"/>
          </p:nvPr>
        </p:nvSpPr>
        <p:spPr bwMode="auto">
          <a:xfrm>
            <a:off x="1416000" y="3789000"/>
            <a:ext cx="9360000" cy="1468800"/>
          </a:xfrm>
        </p:spPr>
        <p:txBody>
          <a:bodyPr>
            <a:normAutofit/>
          </a:bodyPr>
          <a:lstStyle>
            <a:lvl1pPr marL="0" indent="0" algn="ctr">
              <a:buNone/>
              <a:defRPr sz="1800" spc="4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de-DE"/>
              <a:t>Master-Untertitelformat bearbeiten</a:t>
            </a:r>
            <a:endParaRPr/>
          </a:p>
        </p:txBody>
      </p:sp>
      <p:sp>
        <p:nvSpPr>
          <p:cNvPr id="335031058" name="Datumsplatzhalt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9729381-C15E-405D-8C3F-CE3BE183DE85}" type="datetime1">
              <a:rPr lang="de-DE"/>
              <a:t>07.11.2025</a:t>
            </a:fld>
            <a:endParaRPr lang="de-DE"/>
          </a:p>
        </p:txBody>
      </p:sp>
      <p:sp>
        <p:nvSpPr>
          <p:cNvPr id="981165994" name="Foliennummernplatzhalt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D2F4C09-65E4-4AD7-8D55-83CBD210ED85}" type="slidenum">
              <a:rPr lang="de-DE"/>
              <a:t>‹#›</a:t>
            </a:fld>
            <a:endParaRPr lang="de-DE"/>
          </a:p>
        </p:txBody>
      </p:sp>
      <p:sp>
        <p:nvSpPr>
          <p:cNvPr id="834583948" name="Textfeld 3"/>
          <p:cNvSpPr txBox="1"/>
          <p:nvPr userDrawn="1"/>
        </p:nvSpPr>
        <p:spPr bwMode="auto">
          <a:xfrm rot="-5400000">
            <a:off x="10738800" y="5196244"/>
            <a:ext cx="2160000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>
              <a:defRPr/>
            </a:pPr>
            <a:r>
              <a:rPr lang="de-DE" sz="800">
                <a:solidFill>
                  <a:srgbClr val="898989"/>
                </a:solidFill>
              </a:rPr>
              <a:t>© Axel Becker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le - Image 2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86232110" name="Titel 1"/>
          <p:cNvSpPr>
            <a:spLocks noGrp="1"/>
          </p:cNvSpPr>
          <p:nvPr>
            <p:ph type="ctrTitle"/>
          </p:nvPr>
        </p:nvSpPr>
        <p:spPr bwMode="auto">
          <a:xfrm>
            <a:off x="1416000" y="2520000"/>
            <a:ext cx="9360000" cy="1080000"/>
          </a:xfrm>
        </p:spPr>
        <p:txBody>
          <a:bodyPr anchor="b" anchorCtr="0">
            <a:normAutofit/>
          </a:bodyPr>
          <a:lstStyle>
            <a:lvl1pPr algn="ctr">
              <a:defRPr sz="4200"/>
            </a:lvl1pPr>
          </a:lstStyle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1030303074" name="Untertitel 2"/>
          <p:cNvSpPr>
            <a:spLocks noGrp="1"/>
          </p:cNvSpPr>
          <p:nvPr>
            <p:ph type="subTitle" idx="1"/>
          </p:nvPr>
        </p:nvSpPr>
        <p:spPr bwMode="auto">
          <a:xfrm>
            <a:off x="1416000" y="3789000"/>
            <a:ext cx="9360000" cy="1468800"/>
          </a:xfrm>
        </p:spPr>
        <p:txBody>
          <a:bodyPr>
            <a:normAutofit/>
          </a:bodyPr>
          <a:lstStyle>
            <a:lvl1pPr marL="0" indent="0" algn="ctr">
              <a:buNone/>
              <a:defRPr sz="1800" spc="4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de-DE"/>
              <a:t>Master-Untertitelformat bearbeiten</a:t>
            </a:r>
            <a:endParaRPr/>
          </a:p>
        </p:txBody>
      </p:sp>
      <p:sp>
        <p:nvSpPr>
          <p:cNvPr id="1720260242" name="Datumsplatzhalt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E3FDF51-D2B8-460A-9FD6-BB65DD821669}" type="datetime1">
              <a:rPr lang="de-DE"/>
              <a:t>07.11.2025</a:t>
            </a:fld>
            <a:endParaRPr lang="de-DE"/>
          </a:p>
        </p:txBody>
      </p:sp>
      <p:sp>
        <p:nvSpPr>
          <p:cNvPr id="1475467785" name="Foliennummernplatzhalt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D2F4C09-65E4-4AD7-8D55-83CBD210ED85}" type="slidenum">
              <a:rPr lang="de-DE"/>
              <a:t>‹#›</a:t>
            </a:fld>
            <a:endParaRPr lang="de-DE"/>
          </a:p>
        </p:txBody>
      </p:sp>
      <p:sp>
        <p:nvSpPr>
          <p:cNvPr id="1022232327" name="Textfeld 3"/>
          <p:cNvSpPr txBox="1"/>
          <p:nvPr userDrawn="1"/>
        </p:nvSpPr>
        <p:spPr bwMode="auto">
          <a:xfrm rot="-5400000">
            <a:off x="10738800" y="5196244"/>
            <a:ext cx="2160000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>
              <a:defRPr/>
            </a:pPr>
            <a:r>
              <a:rPr lang="de-DE" sz="800">
                <a:solidFill>
                  <a:srgbClr val="898989"/>
                </a:solidFill>
              </a:rPr>
              <a:t>© Thomas Ott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le - Image 3">
    <p:bg>
      <p:bgPr>
        <a:blipFill>
          <a:blip r:embed="rId2">
            <a:lum/>
          </a:blip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90671871" name="Titel 1"/>
          <p:cNvSpPr>
            <a:spLocks noGrp="1"/>
          </p:cNvSpPr>
          <p:nvPr>
            <p:ph type="ctrTitle"/>
          </p:nvPr>
        </p:nvSpPr>
        <p:spPr bwMode="auto">
          <a:xfrm>
            <a:off x="1416000" y="2520000"/>
            <a:ext cx="9360000" cy="1080000"/>
          </a:xfrm>
        </p:spPr>
        <p:txBody>
          <a:bodyPr anchor="b" anchorCtr="0">
            <a:normAutofit/>
          </a:bodyPr>
          <a:lstStyle>
            <a:lvl1pPr algn="ctr">
              <a:defRPr sz="4200"/>
            </a:lvl1pPr>
          </a:lstStyle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1891778634" name="Untertitel 2"/>
          <p:cNvSpPr>
            <a:spLocks noGrp="1"/>
          </p:cNvSpPr>
          <p:nvPr>
            <p:ph type="subTitle" idx="1"/>
          </p:nvPr>
        </p:nvSpPr>
        <p:spPr bwMode="auto">
          <a:xfrm>
            <a:off x="1416000" y="3789000"/>
            <a:ext cx="9360000" cy="1468800"/>
          </a:xfrm>
        </p:spPr>
        <p:txBody>
          <a:bodyPr>
            <a:normAutofit/>
          </a:bodyPr>
          <a:lstStyle>
            <a:lvl1pPr marL="0" indent="0" algn="ctr">
              <a:buNone/>
              <a:defRPr sz="1800" spc="4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de-DE"/>
              <a:t>Master-Untertitelformat bearbeiten</a:t>
            </a:r>
            <a:endParaRPr/>
          </a:p>
        </p:txBody>
      </p:sp>
      <p:sp>
        <p:nvSpPr>
          <p:cNvPr id="1393409909" name="Datumsplatzhalt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758075E3-F1F9-4926-AFB9-97AC10C2050C}" type="datetime1">
              <a:rPr lang="de-DE"/>
              <a:t>07.11.2025</a:t>
            </a:fld>
            <a:endParaRPr lang="de-DE"/>
          </a:p>
        </p:txBody>
      </p:sp>
      <p:sp>
        <p:nvSpPr>
          <p:cNvPr id="897511056" name="Foliennummernplatzhalt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D2F4C09-65E4-4AD7-8D55-83CBD210ED85}" type="slidenum">
              <a:rPr lang="de-DE"/>
              <a:t>‹#›</a:t>
            </a:fld>
            <a:endParaRPr lang="de-DE"/>
          </a:p>
        </p:txBody>
      </p:sp>
      <p:sp>
        <p:nvSpPr>
          <p:cNvPr id="621750147" name="Textfeld 3"/>
          <p:cNvSpPr txBox="1"/>
          <p:nvPr userDrawn="1"/>
        </p:nvSpPr>
        <p:spPr bwMode="auto">
          <a:xfrm rot="-5400000">
            <a:off x="10738800" y="5196244"/>
            <a:ext cx="2160000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pPr>
              <a:defRPr/>
            </a:pPr>
            <a:r>
              <a:rPr lang="de-DE" sz="800">
                <a:solidFill>
                  <a:srgbClr val="898989"/>
                </a:solidFill>
              </a:rPr>
              <a:t>© Thomas Ott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33747359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647887701" name="Inhaltsplatzhalter 2"/>
          <p:cNvSpPr>
            <a:spLocks noGrp="1"/>
          </p:cNvSpPr>
          <p:nvPr>
            <p:ph idx="1"/>
          </p:nvPr>
        </p:nvSpPr>
        <p:spPr bwMode="auto">
          <a:xfrm>
            <a:off x="360001" y="1980000"/>
            <a:ext cx="10416000" cy="4500000"/>
          </a:xfrm>
        </p:spPr>
        <p:txBody>
          <a:bodyPr/>
          <a:lstStyle/>
          <a:p>
            <a:pPr lvl="0">
              <a:defRPr/>
            </a:pPr>
            <a:r>
              <a:rPr lang="de-DE"/>
              <a:t>Mastertextformat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1016982130" name="Datumsplatzhalter 6"/>
          <p:cNvSpPr>
            <a:spLocks noGrp="1"/>
          </p:cNvSpPr>
          <p:nvPr>
            <p:ph type="dt" sz="half" idx="14"/>
          </p:nvPr>
        </p:nvSpPr>
        <p:spPr bwMode="auto"/>
        <p:txBody>
          <a:bodyPr/>
          <a:lstStyle/>
          <a:p>
            <a:pPr>
              <a:defRPr/>
            </a:pPr>
            <a:fld id="{A1AE85D1-A314-4FD9-8E0F-31C60B2B9BA3}" type="datetime1">
              <a:rPr lang="de-DE"/>
              <a:t>07.11.2025</a:t>
            </a:fld>
            <a:endParaRPr lang="de-DE"/>
          </a:p>
        </p:txBody>
      </p:sp>
      <p:sp>
        <p:nvSpPr>
          <p:cNvPr id="2043687548" name="Foliennummernplatzhalter 9"/>
          <p:cNvSpPr>
            <a:spLocks noGrp="1"/>
          </p:cNvSpPr>
          <p:nvPr>
            <p:ph type="sldNum" sz="quarter" idx="16"/>
          </p:nvPr>
        </p:nvSpPr>
        <p:spPr bwMode="auto"/>
        <p:txBody>
          <a:bodyPr/>
          <a:lstStyle/>
          <a:p>
            <a:pPr>
              <a:defRPr/>
            </a:pPr>
            <a:fld id="{DD2F4C09-65E4-4AD7-8D55-83CBD210ED85}" type="slidenum">
              <a:rPr lang="de-DE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Sec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99604810" name="Titel 1"/>
          <p:cNvSpPr>
            <a:spLocks noGrp="1"/>
          </p:cNvSpPr>
          <p:nvPr>
            <p:ph type="title" hasCustomPrompt="1"/>
          </p:nvPr>
        </p:nvSpPr>
        <p:spPr bwMode="auto">
          <a:xfrm>
            <a:off x="360000" y="3924000"/>
            <a:ext cx="11558700" cy="1080000"/>
          </a:xfrm>
        </p:spPr>
        <p:txBody>
          <a:bodyPr anchor="b">
            <a:normAutofit/>
          </a:bodyPr>
          <a:lstStyle>
            <a:lvl1pPr>
              <a:defRPr sz="4200"/>
            </a:lvl1pPr>
          </a:lstStyle>
          <a:p>
            <a:pPr>
              <a:defRPr/>
            </a:pPr>
            <a:r>
              <a:rPr lang="de-DE"/>
              <a:t>Mastertitelformat </a:t>
            </a:r>
            <a:br>
              <a:rPr lang="de-DE"/>
            </a:br>
            <a:r>
              <a:rPr lang="de-DE"/>
              <a:t>bearbeiten</a:t>
            </a:r>
            <a:endParaRPr/>
          </a:p>
        </p:txBody>
      </p:sp>
      <p:sp>
        <p:nvSpPr>
          <p:cNvPr id="158856822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360000" y="5040000"/>
            <a:ext cx="7919993" cy="10800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de-DE"/>
              <a:t>Mastertextformat bearbeiten</a:t>
            </a:r>
            <a:endParaRPr/>
          </a:p>
        </p:txBody>
      </p:sp>
      <p:sp>
        <p:nvSpPr>
          <p:cNvPr id="1216639220" name="Datumsplatzhalt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E02F0FEA-6650-49B7-BCF8-06F0C0BAC6F6}" type="datetime1">
              <a:rPr lang="de-DE"/>
              <a:t>07.11.2025</a:t>
            </a:fld>
            <a:endParaRPr lang="de-DE"/>
          </a:p>
        </p:txBody>
      </p:sp>
      <p:sp>
        <p:nvSpPr>
          <p:cNvPr id="762728" name="Foliennummernplatzhalt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D2F4C09-65E4-4AD7-8D55-83CBD210ED85}" type="slidenum">
              <a:rPr lang="de-DE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2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4168623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2074874887" name="Datumsplatzhalt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61987C3-A4DA-4AD1-A7C5-2EF6F1D2A2D1}" type="datetime1">
              <a:rPr lang="de-DE"/>
              <a:t>07.11.2025</a:t>
            </a:fld>
            <a:endParaRPr lang="de-DE"/>
          </a:p>
        </p:txBody>
      </p:sp>
      <p:sp>
        <p:nvSpPr>
          <p:cNvPr id="1096520329" name="Foliennummernplatzhalt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D2F4C09-65E4-4AD7-8D55-83CBD210ED85}" type="slidenum">
              <a:rPr lang="de-DE"/>
              <a:t>‹#›</a:t>
            </a:fld>
            <a:endParaRPr lang="de-DE"/>
          </a:p>
        </p:txBody>
      </p:sp>
      <p:sp>
        <p:nvSpPr>
          <p:cNvPr id="370154840" name="Inhaltsplatzhalter 12"/>
          <p:cNvSpPr>
            <a:spLocks noGrp="1"/>
          </p:cNvSpPr>
          <p:nvPr>
            <p:ph sz="quarter" idx="13"/>
          </p:nvPr>
        </p:nvSpPr>
        <p:spPr bwMode="auto">
          <a:xfrm>
            <a:off x="360362" y="1980000"/>
            <a:ext cx="5580000" cy="4500000"/>
          </a:xfrm>
        </p:spPr>
        <p:txBody>
          <a:bodyPr/>
          <a:lstStyle/>
          <a:p>
            <a:pPr lvl="0">
              <a:defRPr/>
            </a:pPr>
            <a:r>
              <a:rPr lang="de-DE"/>
              <a:t>Mastertextformat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2099020104" name="Inhaltsplatzhalter 14"/>
          <p:cNvSpPr>
            <a:spLocks noGrp="1"/>
          </p:cNvSpPr>
          <p:nvPr>
            <p:ph sz="quarter" idx="14"/>
          </p:nvPr>
        </p:nvSpPr>
        <p:spPr bwMode="auto">
          <a:xfrm>
            <a:off x="6300209" y="1980000"/>
            <a:ext cx="5580000" cy="4500000"/>
          </a:xfrm>
        </p:spPr>
        <p:txBody>
          <a:bodyPr/>
          <a:lstStyle/>
          <a:p>
            <a:pPr lvl="0">
              <a:defRPr/>
            </a:pPr>
            <a:r>
              <a:rPr lang="de-DE"/>
              <a:t>Mastertextformat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Image -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54243460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1408106517" name="Datumsplatzhalt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82ECD87-9FBB-4051-A486-A564BECF9967}" type="datetime1">
              <a:rPr lang="de-DE"/>
              <a:t>07.11.2025</a:t>
            </a:fld>
            <a:endParaRPr lang="de-DE"/>
          </a:p>
        </p:txBody>
      </p:sp>
      <p:sp>
        <p:nvSpPr>
          <p:cNvPr id="346374929" name="Foliennummernplatzhalt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D2F4C09-65E4-4AD7-8D55-83CBD210ED85}" type="slidenum">
              <a:rPr lang="de-DE"/>
              <a:t>‹#›</a:t>
            </a:fld>
            <a:endParaRPr lang="de-DE"/>
          </a:p>
        </p:txBody>
      </p:sp>
      <p:sp>
        <p:nvSpPr>
          <p:cNvPr id="1000612085" name="Inhaltsplatzhalter 6"/>
          <p:cNvSpPr>
            <a:spLocks noGrp="1"/>
          </p:cNvSpPr>
          <p:nvPr>
            <p:ph sz="quarter" idx="13"/>
          </p:nvPr>
        </p:nvSpPr>
        <p:spPr bwMode="auto">
          <a:xfrm>
            <a:off x="360363" y="1980000"/>
            <a:ext cx="11520487" cy="406800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>
              <a:defRPr/>
            </a:pPr>
            <a:r>
              <a:rPr lang="de-DE"/>
              <a:t>Mastertextformat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288298392" name="Textplatzhalter 8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360363" y="6084000"/>
            <a:ext cx="11520487" cy="360000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400">
                <a:solidFill>
                  <a:schemeClr val="accent6"/>
                </a:solidFill>
              </a:defRPr>
            </a:lvl1pPr>
            <a:lvl2pPr marL="457200" indent="0">
              <a:buNone/>
              <a:defRPr sz="1400">
                <a:solidFill>
                  <a:schemeClr val="accent6"/>
                </a:solidFill>
              </a:defRPr>
            </a:lvl2pPr>
            <a:lvl3pPr marL="914400" indent="0">
              <a:buNone/>
              <a:defRPr sz="1400">
                <a:solidFill>
                  <a:schemeClr val="accent6"/>
                </a:solidFill>
              </a:defRPr>
            </a:lvl3pPr>
            <a:lvl4pPr marL="1371600" indent="0">
              <a:buNone/>
              <a:defRPr sz="1400">
                <a:solidFill>
                  <a:schemeClr val="accent6"/>
                </a:solidFill>
              </a:defRPr>
            </a:lvl4pPr>
            <a:lvl5pPr marL="1828800" indent="0">
              <a:buNone/>
              <a:defRPr sz="1400">
                <a:solidFill>
                  <a:schemeClr val="accent6"/>
                </a:solidFill>
              </a:defRPr>
            </a:lvl5pPr>
          </a:lstStyle>
          <a:p>
            <a:pPr lvl="0">
              <a:defRPr/>
            </a:pPr>
            <a:r>
              <a:rPr lang="de-DE"/>
              <a:t>Bildunterschrift / Caption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Image Fullscree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84890702" name="Bildplatzhalter 3"/>
          <p:cNvSpPr>
            <a:spLocks noGrp="1"/>
          </p:cNvSpPr>
          <p:nvPr>
            <p:ph type="pic" sz="quarter" idx="10" hasCustomPrompt="1"/>
          </p:nvPr>
        </p:nvSpPr>
        <p:spPr bwMode="auto">
          <a:xfrm>
            <a:off x="0" y="0"/>
            <a:ext cx="12192000" cy="68580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Image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00839374" name="Titelplatzhalter 1"/>
          <p:cNvSpPr>
            <a:spLocks noGrp="1"/>
          </p:cNvSpPr>
          <p:nvPr>
            <p:ph type="title"/>
          </p:nvPr>
        </p:nvSpPr>
        <p:spPr bwMode="auto">
          <a:xfrm>
            <a:off x="360000" y="370762"/>
            <a:ext cx="8976000" cy="1080000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808094412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360000" y="1980000"/>
            <a:ext cx="11519987" cy="450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>
              <a:defRPr/>
            </a:pPr>
            <a:r>
              <a:rPr lang="de-DE"/>
              <a:t>Mastertextformat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grpSp>
        <p:nvGrpSpPr>
          <p:cNvPr id="1588958394" name="TU Da Logo"/>
          <p:cNvGrpSpPr/>
          <p:nvPr userDrawn="1"/>
        </p:nvGrpSpPr>
        <p:grpSpPr bwMode="auto">
          <a:xfrm>
            <a:off x="9917994" y="179999"/>
            <a:ext cx="2272819" cy="910166"/>
            <a:chOff x="7454900" y="306388"/>
            <a:chExt cx="1704614" cy="682623"/>
          </a:xfrm>
        </p:grpSpPr>
        <p:sp>
          <p:nvSpPr>
            <p:cNvPr id="8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de-DE" sz="4250"/>
            </a:p>
          </p:txBody>
        </p:sp>
        <p:sp>
          <p:nvSpPr>
            <p:cNvPr id="9" name="Freeform 5"/>
            <p:cNvSpPr/>
            <p:nvPr userDrawn="1"/>
          </p:nvSpPr>
          <p:spPr bwMode="auto">
            <a:xfrm>
              <a:off x="7454900" y="306388"/>
              <a:ext cx="1704614" cy="682623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 extrusionOk="0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de-DE" sz="4250"/>
            </a:p>
          </p:txBody>
        </p:sp>
        <p:sp>
          <p:nvSpPr>
            <p:cNvPr id="10" name="Freeform 6"/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 extrusionOk="0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de-DE" sz="4250"/>
            </a:p>
          </p:txBody>
        </p:sp>
        <p:sp>
          <p:nvSpPr>
            <p:cNvPr id="11" name="Freeform 7"/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 extrusionOk="0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de-DE" sz="4250"/>
            </a:p>
          </p:txBody>
        </p:sp>
        <p:sp>
          <p:nvSpPr>
            <p:cNvPr id="12" name="Freeform 8"/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 extrusionOk="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de-DE" sz="4250"/>
            </a:p>
          </p:txBody>
        </p:sp>
        <p:sp>
          <p:nvSpPr>
            <p:cNvPr id="13" name="Freeform 9"/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 extrusionOk="0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de-DE" sz="4250"/>
            </a:p>
          </p:txBody>
        </p:sp>
        <p:sp>
          <p:nvSpPr>
            <p:cNvPr id="14" name="Freeform 10"/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 extrusionOk="0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de-DE" sz="4250"/>
            </a:p>
          </p:txBody>
        </p:sp>
        <p:sp>
          <p:nvSpPr>
            <p:cNvPr id="15" name="Freeform 11"/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 extrusionOk="0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de-DE" sz="4250"/>
            </a:p>
          </p:txBody>
        </p:sp>
        <p:sp>
          <p:nvSpPr>
            <p:cNvPr id="16" name="Freeform 12"/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 extrusionOk="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de-DE" sz="4250"/>
            </a:p>
          </p:txBody>
        </p:sp>
        <p:sp>
          <p:nvSpPr>
            <p:cNvPr id="17" name="Freeform 13"/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 extrusionOk="0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de-DE" sz="4250"/>
            </a:p>
          </p:txBody>
        </p:sp>
        <p:sp>
          <p:nvSpPr>
            <p:cNvPr id="18" name="Freeform 14"/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 extrusionOk="0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de-DE" sz="4250"/>
            </a:p>
          </p:txBody>
        </p:sp>
      </p:grpSp>
      <p:sp>
        <p:nvSpPr>
          <p:cNvPr id="1768401533" name="Datumsplatzhalter 20"/>
          <p:cNvSpPr>
            <a:spLocks noGrp="1"/>
          </p:cNvSpPr>
          <p:nvPr>
            <p:ph type="dt" sz="half" idx="2"/>
          </p:nvPr>
        </p:nvSpPr>
        <p:spPr bwMode="auto">
          <a:xfrm>
            <a:off x="360000" y="6558140"/>
            <a:ext cx="1439993" cy="180000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800" spc="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7D3D811-D6A4-4837-A143-5FA914E06B6C}" type="datetime1">
              <a:rPr lang="de-DE"/>
              <a:t>07.11.2025</a:t>
            </a:fld>
            <a:endParaRPr lang="de-DE"/>
          </a:p>
        </p:txBody>
      </p:sp>
      <p:sp>
        <p:nvSpPr>
          <p:cNvPr id="1062870570" name="Foliennummernplatzhalter 22"/>
          <p:cNvSpPr>
            <a:spLocks noGrp="1"/>
          </p:cNvSpPr>
          <p:nvPr>
            <p:ph type="sldNum" sz="quarter" idx="4"/>
          </p:nvPr>
        </p:nvSpPr>
        <p:spPr bwMode="auto">
          <a:xfrm>
            <a:off x="10417905" y="6558140"/>
            <a:ext cx="1462304" cy="180000"/>
          </a:xfrm>
          <a:prstGeom prst="rect">
            <a:avLst/>
          </a:prstGeom>
        </p:spPr>
        <p:txBody>
          <a:bodyPr vert="horz" lIns="91440" tIns="45720" rIns="0" bIns="45720" rtlCol="0" anchor="b" anchorCtr="0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DD2F4C09-65E4-4AD7-8D55-83CBD210ED85}" type="slidenum">
              <a:rPr lang="de-DE"/>
              <a:t>‹#›</a:t>
            </a:fld>
            <a:endParaRPr lang="de-DE"/>
          </a:p>
        </p:txBody>
      </p:sp>
      <p:sp>
        <p:nvSpPr>
          <p:cNvPr id="99551352" name="Fußzeilenplatzhalter 21"/>
          <p:cNvSpPr txBox="1"/>
          <p:nvPr userDrawn="1"/>
        </p:nvSpPr>
        <p:spPr bwMode="auto">
          <a:xfrm>
            <a:off x="1777905" y="6563539"/>
            <a:ext cx="7920000" cy="180000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defPPr>
              <a:defRPr lang="de-DE"/>
            </a:defPPr>
            <a:lvl1pPr marL="0" algn="ctr" defTabSz="914400" rtl="0">
              <a:defRPr sz="800" spc="4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de-DE"/>
              <a:t>FB 13 | FG Fernerkundung und Bildanalyse, FG Geodätische Messsysteme und Sensorik, Institut für Verkehrswegebau</a:t>
            </a:r>
            <a:endParaRPr/>
          </a:p>
        </p:txBody>
      </p:sp>
      <p:sp>
        <p:nvSpPr>
          <p:cNvPr id="434411197" name="Textfeld 3"/>
          <p:cNvSpPr txBox="1"/>
          <p:nvPr userDrawn="1"/>
        </p:nvSpPr>
        <p:spPr bwMode="auto">
          <a:xfrm>
            <a:off x="8256000" y="1629000"/>
            <a:ext cx="10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>
        <a:lnSpc>
          <a:spcPct val="80000"/>
        </a:lnSpc>
        <a:spcBef>
          <a:spcPts val="0"/>
        </a:spcBef>
        <a:buNone/>
        <a:defRPr sz="3200" cap="all">
          <a:solidFill>
            <a:schemeClr val="tx1"/>
          </a:solidFill>
          <a:latin typeface="Arial Black"/>
          <a:ea typeface="+mj-ea"/>
          <a:cs typeface="+mj-cs"/>
        </a:defRPr>
      </a:lvl1pPr>
    </p:titleStyle>
    <p:bodyStyle>
      <a:lvl1pPr marL="228600" indent="-228600" algn="l" defTabSz="914400" rtl="0">
        <a:lnSpc>
          <a:spcPct val="100000"/>
        </a:lnSpc>
        <a:spcBef>
          <a:spcPts val="1000"/>
        </a:spcBef>
        <a:buFont typeface="Wingdings"/>
        <a:buChar char="§"/>
        <a:defRPr sz="2000" spc="4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>
        <a:lnSpc>
          <a:spcPct val="100000"/>
        </a:lnSpc>
        <a:spcBef>
          <a:spcPts val="500"/>
        </a:spcBef>
        <a:buFont typeface="Wingdings"/>
        <a:buChar char="§"/>
        <a:defRPr sz="1800" spc="4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>
        <a:lnSpc>
          <a:spcPct val="100000"/>
        </a:lnSpc>
        <a:spcBef>
          <a:spcPts val="500"/>
        </a:spcBef>
        <a:buFont typeface="Wingdings"/>
        <a:buChar char="§"/>
        <a:defRPr sz="1800" spc="4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>
        <a:lnSpc>
          <a:spcPct val="100000"/>
        </a:lnSpc>
        <a:spcBef>
          <a:spcPts val="500"/>
        </a:spcBef>
        <a:buFont typeface="Wingdings"/>
        <a:buChar char="§"/>
        <a:defRPr sz="1800" spc="4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>
        <a:lnSpc>
          <a:spcPct val="100000"/>
        </a:lnSpc>
        <a:spcBef>
          <a:spcPts val="500"/>
        </a:spcBef>
        <a:buFont typeface="Wingdings"/>
        <a:buChar char="§"/>
        <a:defRPr sz="1800" spc="4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github.com/MapsHD/HDMapping?tab=readme-ov-file" TargetMode="External"/><Relationship Id="rId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iLlU7xzYDe0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loudcompare.org/release/index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536CAB8A-9A26-1405-A3F6-A53325DB25B2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51971739" name="Titel 1">
            <a:extLst>
              <a:ext uri="{FF2B5EF4-FFF2-40B4-BE49-F238E27FC236}">
                <a16:creationId xmlns:a16="http://schemas.microsoft.com/office/drawing/2014/main" id="{EAD5536F-ACBA-0521-0069-4BFDC5B3DAC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0000" y="370762"/>
            <a:ext cx="9786000" cy="10800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dirty="0"/>
              <a:t>MLS for the NABVI project: </a:t>
            </a:r>
            <a:r>
              <a:rPr lang="en-US" dirty="0" err="1"/>
              <a:t>Mandeye</a:t>
            </a:r>
            <a:endParaRPr lang="en-US" dirty="0"/>
          </a:p>
        </p:txBody>
      </p:sp>
      <p:sp>
        <p:nvSpPr>
          <p:cNvPr id="1707481257" name="Datumsplatzhalter 3">
            <a:extLst>
              <a:ext uri="{FF2B5EF4-FFF2-40B4-BE49-F238E27FC236}">
                <a16:creationId xmlns:a16="http://schemas.microsoft.com/office/drawing/2014/main" id="{E9432241-E7E7-289C-2510-4E5E983FFEFB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auto"/>
        <p:txBody>
          <a:bodyPr/>
          <a:lstStyle/>
          <a:p>
            <a:pPr>
              <a:defRPr/>
            </a:pPr>
            <a:fld id="{A1AE85D1-A314-4FD9-8E0F-31C60B2B9BA3}" type="datetime1">
              <a:rPr lang="de-DE"/>
              <a:t>07.11.2025</a:t>
            </a:fld>
            <a:endParaRPr lang="de-DE"/>
          </a:p>
        </p:txBody>
      </p:sp>
      <p:sp>
        <p:nvSpPr>
          <p:cNvPr id="1863070001" name="Foliennummernplatzhalter 4">
            <a:extLst>
              <a:ext uri="{FF2B5EF4-FFF2-40B4-BE49-F238E27FC236}">
                <a16:creationId xmlns:a16="http://schemas.microsoft.com/office/drawing/2014/main" id="{90024085-937D-4A10-E252-8544875C7B3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/>
        <p:txBody>
          <a:bodyPr/>
          <a:lstStyle/>
          <a:p>
            <a:pPr>
              <a:defRPr/>
            </a:pPr>
            <a:fld id="{DD2F4C09-65E4-4AD7-8D55-83CBD210ED85}" type="slidenum">
              <a:rPr lang="de-DE"/>
              <a:t>1</a:t>
            </a:fld>
            <a:endParaRPr lang="de-DE"/>
          </a:p>
        </p:txBody>
      </p:sp>
      <p:sp>
        <p:nvSpPr>
          <p:cNvPr id="1954933659" name="Inhaltsplatzhalter 2">
            <a:extLst>
              <a:ext uri="{FF2B5EF4-FFF2-40B4-BE49-F238E27FC236}">
                <a16:creationId xmlns:a16="http://schemas.microsoft.com/office/drawing/2014/main" id="{218EC88A-3624-8225-66A2-11ADB621FD33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343549" y="1629000"/>
            <a:ext cx="11536659" cy="4500000"/>
          </a:xfrm>
        </p:spPr>
        <p:txBody>
          <a:bodyPr/>
          <a:lstStyle/>
          <a:p>
            <a:pPr>
              <a:spcBef>
                <a:spcPts val="999"/>
              </a:spcBef>
              <a:buFont typeface="Wingdings"/>
              <a:buChar char="Ø"/>
              <a:defRPr/>
            </a:pPr>
            <a:r>
              <a:rPr lang="en-GB" sz="1800" spc="38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A</a:t>
            </a:r>
            <a:r>
              <a:rPr lang="en-GB" sz="1800" i="0" u="none" strike="noStrike" cap="none" spc="38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 LiDAR-based mobile mapping device that records 3D data using the integrated </a:t>
            </a:r>
            <a:r>
              <a:rPr lang="en-GB" sz="1800" i="0" u="none" strike="noStrike" cap="none" spc="38" dirty="0" err="1">
                <a:solidFill>
                  <a:srgbClr val="000000"/>
                </a:solidFill>
                <a:latin typeface="Arial"/>
                <a:ea typeface="Arial"/>
                <a:cs typeface="Arial"/>
              </a:rPr>
              <a:t>Livox</a:t>
            </a:r>
            <a:r>
              <a:rPr lang="en-GB" sz="1800" i="0" u="none" strike="noStrike" cap="none" spc="38" dirty="0">
                <a:solidFill>
                  <a:srgbClr val="000000"/>
                </a:solidFill>
                <a:latin typeface="Arial"/>
                <a:ea typeface="Arial"/>
                <a:cs typeface="Arial"/>
              </a:rPr>
              <a:t> Mid-360 LiDAR sensor and an internal IMU.</a:t>
            </a:r>
            <a:endParaRPr sz="1800" dirty="0"/>
          </a:p>
        </p:txBody>
      </p:sp>
      <p:pic>
        <p:nvPicPr>
          <p:cNvPr id="5" name="Grafik 631255663">
            <a:extLst>
              <a:ext uri="{FF2B5EF4-FFF2-40B4-BE49-F238E27FC236}">
                <a16:creationId xmlns:a16="http://schemas.microsoft.com/office/drawing/2014/main" id="{633E4CE2-E4E6-F976-DFA4-5A58D2F5FC4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7055" t="6194" r="12821" b="7962"/>
          <a:stretch/>
        </p:blipFill>
        <p:spPr bwMode="auto">
          <a:xfrm>
            <a:off x="787251" y="2368272"/>
            <a:ext cx="2368673" cy="4366484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E57F0DE6-64CB-2715-554E-AA666A3D67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08" t="26950" r="2575" b="15879"/>
          <a:stretch/>
        </p:blipFill>
        <p:spPr bwMode="auto">
          <a:xfrm>
            <a:off x="4521000" y="1896042"/>
            <a:ext cx="1901953" cy="1774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0621DB7B-4EAE-F6B1-33A0-2429A6724447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2226000" y="2783520"/>
            <a:ext cx="2295000" cy="61249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1376DF04-F3E2-6D1E-4DFE-CF849E38B590}"/>
              </a:ext>
            </a:extLst>
          </p:cNvPr>
          <p:cNvCxnSpPr>
            <a:cxnSpLocks/>
            <a:endCxn id="11" idx="1"/>
          </p:cNvCxnSpPr>
          <p:nvPr/>
        </p:nvCxnSpPr>
        <p:spPr bwMode="auto">
          <a:xfrm>
            <a:off x="2533462" y="4406871"/>
            <a:ext cx="1974642" cy="24759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9AC925D-429E-812B-762A-AB86B6E6DEC1}"/>
              </a:ext>
            </a:extLst>
          </p:cNvPr>
          <p:cNvSpPr txBox="1"/>
          <p:nvPr/>
        </p:nvSpPr>
        <p:spPr>
          <a:xfrm>
            <a:off x="4508104" y="4469796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Power cable</a:t>
            </a:r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8D37F06C-AFD3-C5A0-376B-673DAD942D5C}"/>
              </a:ext>
            </a:extLst>
          </p:cNvPr>
          <p:cNvCxnSpPr>
            <a:cxnSpLocks/>
            <a:endCxn id="14" idx="1"/>
          </p:cNvCxnSpPr>
          <p:nvPr/>
        </p:nvCxnSpPr>
        <p:spPr bwMode="auto">
          <a:xfrm>
            <a:off x="2226000" y="3751665"/>
            <a:ext cx="2681381" cy="299556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6948534-808F-4F41-3DAF-06C070CC795F}"/>
              </a:ext>
            </a:extLst>
          </p:cNvPr>
          <p:cNvSpPr txBox="1"/>
          <p:nvPr/>
        </p:nvSpPr>
        <p:spPr bwMode="auto">
          <a:xfrm>
            <a:off x="4907381" y="3866555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USB</a:t>
            </a:r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FFE7EE2F-9986-4F69-EB8F-83F52D624BB1}"/>
              </a:ext>
            </a:extLst>
          </p:cNvPr>
          <p:cNvCxnSpPr>
            <a:cxnSpLocks/>
            <a:endCxn id="17" idx="1"/>
          </p:cNvCxnSpPr>
          <p:nvPr/>
        </p:nvCxnSpPr>
        <p:spPr bwMode="auto">
          <a:xfrm>
            <a:off x="1956000" y="5010112"/>
            <a:ext cx="2552104" cy="42528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136FC19-AD07-51EF-ADC1-490E776CDFAF}"/>
              </a:ext>
            </a:extLst>
          </p:cNvPr>
          <p:cNvSpPr txBox="1"/>
          <p:nvPr/>
        </p:nvSpPr>
        <p:spPr bwMode="auto">
          <a:xfrm>
            <a:off x="4508104" y="5250734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Power Bank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80E507-B721-5F00-DD9C-7C4103DEE037}"/>
              </a:ext>
            </a:extLst>
          </p:cNvPr>
          <p:cNvSpPr txBox="1"/>
          <p:nvPr/>
        </p:nvSpPr>
        <p:spPr>
          <a:xfrm>
            <a:off x="6023822" y="5759668"/>
            <a:ext cx="609382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sz="1400" b="1" dirty="0"/>
              <a:t>Reference:</a:t>
            </a:r>
            <a:r>
              <a:rPr lang="en-GB" sz="1400" b="1" dirty="0"/>
              <a:t>  </a:t>
            </a:r>
            <a:r>
              <a:rPr lang="en-NL" sz="1400" dirty="0" err="1"/>
              <a:t>Będkowski</a:t>
            </a:r>
            <a:r>
              <a:rPr lang="en-NL" sz="1400" dirty="0"/>
              <a:t>, J. (2024) ‘Open source, open hardware hand-held mobile mapping system for large scale surveys’, </a:t>
            </a:r>
            <a:r>
              <a:rPr lang="en-NL" sz="1400" dirty="0" err="1"/>
              <a:t>SoftwareX</a:t>
            </a:r>
            <a:r>
              <a:rPr lang="en-NL" sz="1400" dirty="0"/>
              <a:t>, 25, p. 101618. </a:t>
            </a:r>
            <a:r>
              <a:rPr lang="en-NL" sz="1400" dirty="0" err="1"/>
              <a:t>doi</a:t>
            </a:r>
            <a:r>
              <a:rPr lang="en-NL" sz="1400" dirty="0"/>
              <a:t>: 10.1016/j.softx.2023.101618.</a:t>
            </a:r>
            <a:r>
              <a:rPr lang="en-GB" sz="1400" dirty="0"/>
              <a:t> </a:t>
            </a:r>
            <a:r>
              <a:rPr lang="en-GB" sz="1400" dirty="0">
                <a:hlinkClick r:id="rId5"/>
              </a:rPr>
              <a:t>GitHub - </a:t>
            </a:r>
            <a:r>
              <a:rPr lang="en-GB" sz="1400" dirty="0" err="1">
                <a:hlinkClick r:id="rId5"/>
              </a:rPr>
              <a:t>MapsHD</a:t>
            </a:r>
            <a:r>
              <a:rPr lang="en-GB" sz="1400" dirty="0">
                <a:hlinkClick r:id="rId5"/>
              </a:rPr>
              <a:t>/</a:t>
            </a:r>
            <a:r>
              <a:rPr lang="en-GB" sz="1400" dirty="0" err="1">
                <a:hlinkClick r:id="rId5"/>
              </a:rPr>
              <a:t>HDMapping</a:t>
            </a:r>
            <a:endParaRPr lang="en-NL" sz="1400" dirty="0"/>
          </a:p>
        </p:txBody>
      </p:sp>
    </p:spTree>
    <p:extLst>
      <p:ext uri="{BB962C8B-B14F-4D97-AF65-F5344CB8AC3E}">
        <p14:creationId xmlns:p14="http://schemas.microsoft.com/office/powerpoint/2010/main" val="2150917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:w="http://schemas.openxmlformats.org/wordprocessingml/2006/main" xmlns:m="http://schemas.openxmlformats.org/officeDocument/2006/math" xmlns="">
      <p:transition spd="slow" advClick="1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79454540" name="Titel 1"/>
          <p:cNvSpPr>
            <a:spLocks noGrp="1"/>
          </p:cNvSpPr>
          <p:nvPr>
            <p:ph type="title"/>
          </p:nvPr>
        </p:nvSpPr>
        <p:spPr bwMode="auto">
          <a:xfrm>
            <a:off x="360000" y="370762"/>
            <a:ext cx="9471000" cy="1080000"/>
          </a:xfrm>
        </p:spPr>
        <p:txBody>
          <a:bodyPr/>
          <a:lstStyle/>
          <a:p>
            <a:pPr>
              <a:defRPr/>
            </a:pP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Workflow: </a:t>
            </a:r>
            <a:r>
              <a:rPr lang="de-DE" dirty="0"/>
              <a:t>1. Field Data Acquisition</a:t>
            </a:r>
            <a:endParaRPr dirty="0"/>
          </a:p>
        </p:txBody>
      </p:sp>
      <p:sp>
        <p:nvSpPr>
          <p:cNvPr id="1877343074" name="Datumsplatzhalter 3"/>
          <p:cNvSpPr>
            <a:spLocks noGrp="1"/>
          </p:cNvSpPr>
          <p:nvPr>
            <p:ph type="dt" sz="half" idx="14"/>
          </p:nvPr>
        </p:nvSpPr>
        <p:spPr bwMode="auto"/>
        <p:txBody>
          <a:bodyPr/>
          <a:lstStyle/>
          <a:p>
            <a:pPr>
              <a:defRPr/>
            </a:pPr>
            <a:fld id="{A1AE85D1-A314-4FD9-8E0F-31C60B2B9BA3}" type="datetime1">
              <a:rPr lang="de-DE"/>
              <a:t>07.11.2025</a:t>
            </a:fld>
            <a:endParaRPr lang="de-DE"/>
          </a:p>
        </p:txBody>
      </p:sp>
      <p:sp>
        <p:nvSpPr>
          <p:cNvPr id="221272975" name="Foliennummernplatzhalter 4"/>
          <p:cNvSpPr>
            <a:spLocks noGrp="1"/>
          </p:cNvSpPr>
          <p:nvPr>
            <p:ph type="sldNum" sz="quarter" idx="16"/>
          </p:nvPr>
        </p:nvSpPr>
        <p:spPr bwMode="auto"/>
        <p:txBody>
          <a:bodyPr/>
          <a:lstStyle/>
          <a:p>
            <a:pPr>
              <a:defRPr/>
            </a:pPr>
            <a:fld id="{DD2F4C09-65E4-4AD7-8D55-83CBD210ED85}" type="slidenum">
              <a:rPr lang="de-DE"/>
              <a:t>2</a:t>
            </a:fld>
            <a:endParaRPr lang="de-DE"/>
          </a:p>
        </p:txBody>
      </p:sp>
      <p:sp>
        <p:nvSpPr>
          <p:cNvPr id="1587126833" name="Inhaltsplatzhalter 2"/>
          <p:cNvSpPr>
            <a:spLocks noGrp="1"/>
          </p:cNvSpPr>
          <p:nvPr>
            <p:ph idx="1"/>
          </p:nvPr>
        </p:nvSpPr>
        <p:spPr bwMode="auto">
          <a:xfrm>
            <a:off x="360000" y="1624021"/>
            <a:ext cx="10415998" cy="4504979"/>
          </a:xfrm>
        </p:spPr>
        <p:txBody>
          <a:bodyPr>
            <a:normAutofit/>
          </a:bodyPr>
          <a:lstStyle/>
          <a:p>
            <a:pPr>
              <a:spcBef>
                <a:spcPts val="999"/>
              </a:spcBef>
              <a:buFont typeface="Wingdings"/>
              <a:buChar char="Ø"/>
              <a:defRPr/>
            </a:pPr>
            <a:r>
              <a:rPr lang="en-GB" sz="1900" dirty="0"/>
              <a:t>Set up the device:</a:t>
            </a:r>
          </a:p>
          <a:p>
            <a:pPr lvl="1">
              <a:spcBef>
                <a:spcPts val="999"/>
              </a:spcBef>
              <a:defRPr/>
            </a:pPr>
            <a:r>
              <a:rPr lang="en-GB" sz="1700" dirty="0"/>
              <a:t>Place handheld system steadily on the ground.</a:t>
            </a:r>
          </a:p>
          <a:p>
            <a:pPr lvl="1">
              <a:spcBef>
                <a:spcPts val="999"/>
              </a:spcBef>
              <a:defRPr/>
            </a:pPr>
            <a:r>
              <a:rPr lang="en-GB" sz="1700" dirty="0"/>
              <a:t>Connect to power bank (white stick) via USB-C cable.</a:t>
            </a:r>
          </a:p>
          <a:p>
            <a:pPr lvl="1">
              <a:spcBef>
                <a:spcPts val="999"/>
              </a:spcBef>
              <a:defRPr/>
            </a:pPr>
            <a:r>
              <a:rPr lang="en-GB" sz="1700" dirty="0"/>
              <a:t>Device turns on automatically and beeps every ~10 s.</a:t>
            </a:r>
          </a:p>
          <a:p>
            <a:pPr>
              <a:spcBef>
                <a:spcPts val="999"/>
              </a:spcBef>
              <a:buFont typeface="Wingdings" panose="05000000000000000000" pitchFamily="2" charset="2"/>
              <a:buChar char="Ø"/>
              <a:defRPr/>
            </a:pPr>
            <a:endParaRPr lang="en-GB" sz="2100" dirty="0"/>
          </a:p>
          <a:p>
            <a:pPr>
              <a:spcBef>
                <a:spcPts val="999"/>
              </a:spcBef>
              <a:buFont typeface="Wingdings" panose="05000000000000000000" pitchFamily="2" charset="2"/>
              <a:buChar char="Ø"/>
              <a:defRPr/>
            </a:pPr>
            <a:r>
              <a:rPr lang="en-GB" sz="2100" dirty="0"/>
              <a:t>Data Acquisition:</a:t>
            </a:r>
          </a:p>
          <a:p>
            <a:pPr lvl="1">
              <a:spcBef>
                <a:spcPts val="999"/>
              </a:spcBef>
              <a:defRPr/>
            </a:pPr>
            <a:r>
              <a:rPr lang="en-GB" sz="1700" dirty="0"/>
              <a:t>Walk at normal speed</a:t>
            </a:r>
          </a:p>
          <a:p>
            <a:pPr lvl="1">
              <a:spcBef>
                <a:spcPts val="999"/>
              </a:spcBef>
              <a:defRPr/>
            </a:pPr>
            <a:r>
              <a:rPr lang="en-GB" sz="1700" dirty="0"/>
              <a:t>LiDAR tilted ~30° for ground coverage.</a:t>
            </a:r>
          </a:p>
          <a:p>
            <a:pPr lvl="1">
              <a:spcBef>
                <a:spcPts val="999"/>
              </a:spcBef>
              <a:defRPr/>
            </a:pPr>
            <a:r>
              <a:rPr lang="en-GB" sz="1700" dirty="0"/>
              <a:t>Return to starting point to close the SLAM loop.</a:t>
            </a:r>
          </a:p>
          <a:p>
            <a:pPr lvl="1">
              <a:spcBef>
                <a:spcPts val="999"/>
              </a:spcBef>
              <a:defRPr/>
            </a:pPr>
            <a:r>
              <a:rPr lang="en-GB" sz="1700" dirty="0"/>
              <a:t>Disconnect USB-C cable (after a beep), wait 2 s, remove USB.</a:t>
            </a:r>
          </a:p>
          <a:p>
            <a:pPr lvl="1">
              <a:spcBef>
                <a:spcPts val="999"/>
              </a:spcBef>
              <a:defRPr/>
            </a:pPr>
            <a:r>
              <a:rPr lang="en-GB" sz="1700" dirty="0"/>
              <a:t>Data saved under E:\continuousScanning_0000.</a:t>
            </a:r>
          </a:p>
          <a:p>
            <a:pPr lvl="1">
              <a:spcBef>
                <a:spcPts val="999"/>
              </a:spcBef>
              <a:defRPr/>
            </a:pPr>
            <a:endParaRPr lang="en-GB" sz="1700" dirty="0"/>
          </a:p>
        </p:txBody>
      </p:sp>
      <p:pic>
        <p:nvPicPr>
          <p:cNvPr id="4" name="Grafik 631255663">
            <a:extLst>
              <a:ext uri="{FF2B5EF4-FFF2-40B4-BE49-F238E27FC236}">
                <a16:creationId xmlns:a16="http://schemas.microsoft.com/office/drawing/2014/main" id="{D65065B2-CF47-46B8-2A6A-EE10D603FE9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7055" t="6194" r="12821" b="7962"/>
          <a:stretch/>
        </p:blipFill>
        <p:spPr bwMode="auto">
          <a:xfrm>
            <a:off x="8886000" y="1762516"/>
            <a:ext cx="2368673" cy="436648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:w="http://schemas.openxmlformats.org/wordprocessingml/2006/main" xmlns:m="http://schemas.openxmlformats.org/officeDocument/2006/math" xmlns="">
      <p:transition spd="slow" advClick="1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9856F6DA-1106-6F0B-7E65-0EFEBD70CEA6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79454540" name="Titel 1">
            <a:extLst>
              <a:ext uri="{FF2B5EF4-FFF2-40B4-BE49-F238E27FC236}">
                <a16:creationId xmlns:a16="http://schemas.microsoft.com/office/drawing/2014/main" id="{46C5B23C-2C69-11F9-9EE6-3150FCE7D35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0000" y="370762"/>
            <a:ext cx="9471000" cy="1080000"/>
          </a:xfrm>
        </p:spPr>
        <p:txBody>
          <a:bodyPr/>
          <a:lstStyle/>
          <a:p>
            <a:pPr>
              <a:defRPr/>
            </a:pP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Workflow: </a:t>
            </a:r>
            <a:r>
              <a:rPr lang="de-DE" dirty="0"/>
              <a:t>1. Field Data Acquisition</a:t>
            </a:r>
            <a:endParaRPr dirty="0"/>
          </a:p>
        </p:txBody>
      </p:sp>
      <p:sp>
        <p:nvSpPr>
          <p:cNvPr id="1877343074" name="Datumsplatzhalter 3">
            <a:extLst>
              <a:ext uri="{FF2B5EF4-FFF2-40B4-BE49-F238E27FC236}">
                <a16:creationId xmlns:a16="http://schemas.microsoft.com/office/drawing/2014/main" id="{3C3E8CE4-DA16-9419-4F62-94BFFCA1CA35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auto"/>
        <p:txBody>
          <a:bodyPr/>
          <a:lstStyle/>
          <a:p>
            <a:pPr>
              <a:defRPr/>
            </a:pPr>
            <a:fld id="{A1AE85D1-A314-4FD9-8E0F-31C60B2B9BA3}" type="datetime1">
              <a:rPr lang="de-DE"/>
              <a:t>07.11.2025</a:t>
            </a:fld>
            <a:endParaRPr lang="de-DE"/>
          </a:p>
        </p:txBody>
      </p:sp>
      <p:sp>
        <p:nvSpPr>
          <p:cNvPr id="221272975" name="Foliennummernplatzhalter 4">
            <a:extLst>
              <a:ext uri="{FF2B5EF4-FFF2-40B4-BE49-F238E27FC236}">
                <a16:creationId xmlns:a16="http://schemas.microsoft.com/office/drawing/2014/main" id="{13E83B3C-211D-E755-CDF6-4B3BBD0F7B0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/>
        <p:txBody>
          <a:bodyPr/>
          <a:lstStyle/>
          <a:p>
            <a:pPr>
              <a:defRPr/>
            </a:pPr>
            <a:fld id="{DD2F4C09-65E4-4AD7-8D55-83CBD210ED85}" type="slidenum">
              <a:rPr lang="de-DE"/>
              <a:t>3</a:t>
            </a:fld>
            <a:endParaRPr lang="de-DE"/>
          </a:p>
        </p:txBody>
      </p:sp>
      <p:sp>
        <p:nvSpPr>
          <p:cNvPr id="1587126833" name="Inhaltsplatzhalter 2">
            <a:extLst>
              <a:ext uri="{FF2B5EF4-FFF2-40B4-BE49-F238E27FC236}">
                <a16:creationId xmlns:a16="http://schemas.microsoft.com/office/drawing/2014/main" id="{6445649B-E05E-2AF5-BE53-CFAA0199D874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360000" y="1624021"/>
            <a:ext cx="10415998" cy="4504979"/>
          </a:xfrm>
        </p:spPr>
        <p:txBody>
          <a:bodyPr>
            <a:normAutofit/>
          </a:bodyPr>
          <a:lstStyle/>
          <a:p>
            <a:pPr>
              <a:spcBef>
                <a:spcPts val="999"/>
              </a:spcBef>
              <a:buFont typeface="Wingdings"/>
              <a:buChar char="Ø"/>
              <a:defRPr/>
            </a:pPr>
            <a:r>
              <a:rPr lang="en-GB" sz="1900" dirty="0"/>
              <a:t>Set up the device:</a:t>
            </a:r>
          </a:p>
          <a:p>
            <a:pPr lvl="1">
              <a:spcBef>
                <a:spcPts val="999"/>
              </a:spcBef>
              <a:defRPr/>
            </a:pPr>
            <a:r>
              <a:rPr lang="en-GB" sz="1700" dirty="0"/>
              <a:t>Place handheld system steadily on the ground.</a:t>
            </a:r>
          </a:p>
          <a:p>
            <a:pPr lvl="1">
              <a:spcBef>
                <a:spcPts val="999"/>
              </a:spcBef>
              <a:defRPr/>
            </a:pPr>
            <a:r>
              <a:rPr lang="en-GB" sz="1700" dirty="0"/>
              <a:t>Connect to power bank (white stick) via USB-C cable.</a:t>
            </a:r>
          </a:p>
          <a:p>
            <a:pPr lvl="1">
              <a:spcBef>
                <a:spcPts val="999"/>
              </a:spcBef>
              <a:defRPr/>
            </a:pPr>
            <a:r>
              <a:rPr lang="en-GB" sz="1700" dirty="0"/>
              <a:t>Device turns on automatically and beeps every ~10 s.</a:t>
            </a:r>
          </a:p>
          <a:p>
            <a:pPr>
              <a:spcBef>
                <a:spcPts val="999"/>
              </a:spcBef>
              <a:buFont typeface="Wingdings" panose="05000000000000000000" pitchFamily="2" charset="2"/>
              <a:buChar char="Ø"/>
              <a:defRPr/>
            </a:pPr>
            <a:endParaRPr lang="en-GB" sz="2100" dirty="0"/>
          </a:p>
          <a:p>
            <a:pPr>
              <a:spcBef>
                <a:spcPts val="999"/>
              </a:spcBef>
              <a:buFont typeface="Wingdings" panose="05000000000000000000" pitchFamily="2" charset="2"/>
              <a:buChar char="Ø"/>
              <a:defRPr/>
            </a:pPr>
            <a:r>
              <a:rPr lang="en-GB" sz="2100" dirty="0"/>
              <a:t>Data Acquisition:</a:t>
            </a:r>
          </a:p>
          <a:p>
            <a:pPr lvl="1">
              <a:spcBef>
                <a:spcPts val="999"/>
              </a:spcBef>
              <a:defRPr/>
            </a:pPr>
            <a:r>
              <a:rPr lang="en-GB" sz="1700" dirty="0"/>
              <a:t>Walk at normal speed</a:t>
            </a:r>
          </a:p>
          <a:p>
            <a:pPr lvl="1">
              <a:spcBef>
                <a:spcPts val="999"/>
              </a:spcBef>
              <a:defRPr/>
            </a:pPr>
            <a:r>
              <a:rPr lang="en-GB" sz="1700" dirty="0"/>
              <a:t>LiDAR tilted ~30° for ground coverage.</a:t>
            </a:r>
          </a:p>
          <a:p>
            <a:pPr lvl="1">
              <a:spcBef>
                <a:spcPts val="999"/>
              </a:spcBef>
              <a:defRPr/>
            </a:pPr>
            <a:r>
              <a:rPr lang="en-GB" sz="1700" dirty="0"/>
              <a:t>Return to starting point to close the SLAM loop.</a:t>
            </a:r>
          </a:p>
          <a:p>
            <a:pPr lvl="1">
              <a:spcBef>
                <a:spcPts val="999"/>
              </a:spcBef>
              <a:defRPr/>
            </a:pPr>
            <a:r>
              <a:rPr lang="en-GB" sz="1700" dirty="0"/>
              <a:t>Disconnect USB-C cable (after a beep), wait 2 s, remove USB.</a:t>
            </a:r>
          </a:p>
          <a:p>
            <a:pPr lvl="1">
              <a:spcBef>
                <a:spcPts val="999"/>
              </a:spcBef>
              <a:defRPr/>
            </a:pPr>
            <a:r>
              <a:rPr lang="en-GB" sz="1700" dirty="0"/>
              <a:t>Data saved under E:\continuousScanning_0000.</a:t>
            </a:r>
          </a:p>
          <a:p>
            <a:pPr lvl="1">
              <a:spcBef>
                <a:spcPts val="999"/>
              </a:spcBef>
              <a:defRPr/>
            </a:pPr>
            <a:endParaRPr lang="en-GB" sz="1700" dirty="0"/>
          </a:p>
        </p:txBody>
      </p:sp>
      <p:pic>
        <p:nvPicPr>
          <p:cNvPr id="4" name="Grafik 631255663">
            <a:extLst>
              <a:ext uri="{FF2B5EF4-FFF2-40B4-BE49-F238E27FC236}">
                <a16:creationId xmlns:a16="http://schemas.microsoft.com/office/drawing/2014/main" id="{8836D80F-A691-B94E-7520-57EFED4321B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7055" t="6194" r="12821" b="7962"/>
          <a:stretch/>
        </p:blipFill>
        <p:spPr bwMode="auto">
          <a:xfrm>
            <a:off x="8886000" y="1762516"/>
            <a:ext cx="2368673" cy="43664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04B00C1-2A9F-BB03-EB3B-0A5D2B96DF67}"/>
              </a:ext>
            </a:extLst>
          </p:cNvPr>
          <p:cNvSpPr txBox="1"/>
          <p:nvPr/>
        </p:nvSpPr>
        <p:spPr>
          <a:xfrm>
            <a:off x="4656000" y="3468301"/>
            <a:ext cx="387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accent3"/>
                </a:solidFill>
              </a:rPr>
              <a:t>What about GCPs?</a:t>
            </a:r>
          </a:p>
        </p:txBody>
      </p:sp>
    </p:spTree>
    <p:extLst>
      <p:ext uri="{BB962C8B-B14F-4D97-AF65-F5344CB8AC3E}">
        <p14:creationId xmlns:p14="http://schemas.microsoft.com/office/powerpoint/2010/main" val="117178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:w="http://schemas.openxmlformats.org/wordprocessingml/2006/main" xmlns:m="http://schemas.openxmlformats.org/officeDocument/2006/math" xmlns="">
      <p:transition spd="slow" advClick="1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B0B5D9D1-55C9-08D9-4232-4E7086202CCB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652512388" name="Grafik 32">
            <a:extLst>
              <a:ext uri="{FF2B5EF4-FFF2-40B4-BE49-F238E27FC236}">
                <a16:creationId xmlns:a16="http://schemas.microsoft.com/office/drawing/2014/main" id="{C646AA4C-80D6-760D-2EA6-0987A2B871E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693"/>
          <a:stretch/>
        </p:blipFill>
        <p:spPr bwMode="auto">
          <a:xfrm>
            <a:off x="7399756" y="1772977"/>
            <a:ext cx="2594591" cy="1804979"/>
          </a:xfrm>
          <a:prstGeom prst="rect">
            <a:avLst/>
          </a:prstGeom>
        </p:spPr>
      </p:pic>
      <p:sp>
        <p:nvSpPr>
          <p:cNvPr id="1779454540" name="Titel 1">
            <a:extLst>
              <a:ext uri="{FF2B5EF4-FFF2-40B4-BE49-F238E27FC236}">
                <a16:creationId xmlns:a16="http://schemas.microsoft.com/office/drawing/2014/main" id="{0CF5E68F-1C46-99B8-A7EA-E66AC469490D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0000" y="370762"/>
            <a:ext cx="9471000" cy="1080000"/>
          </a:xfrm>
        </p:spPr>
        <p:txBody>
          <a:bodyPr/>
          <a:lstStyle/>
          <a:p>
            <a:pPr>
              <a:defRPr/>
            </a:pP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Workflow: </a:t>
            </a:r>
            <a:r>
              <a:rPr lang="de-DE" dirty="0"/>
              <a:t>1. Field Data Acquisition</a:t>
            </a:r>
            <a:endParaRPr dirty="0"/>
          </a:p>
        </p:txBody>
      </p:sp>
      <p:sp>
        <p:nvSpPr>
          <p:cNvPr id="1877343074" name="Datumsplatzhalter 3">
            <a:extLst>
              <a:ext uri="{FF2B5EF4-FFF2-40B4-BE49-F238E27FC236}">
                <a16:creationId xmlns:a16="http://schemas.microsoft.com/office/drawing/2014/main" id="{7FE4C836-A398-544A-DACA-3979BC9D3F73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auto"/>
        <p:txBody>
          <a:bodyPr/>
          <a:lstStyle/>
          <a:p>
            <a:pPr>
              <a:defRPr/>
            </a:pPr>
            <a:fld id="{A1AE85D1-A314-4FD9-8E0F-31C60B2B9BA3}" type="datetime1">
              <a:rPr lang="de-DE"/>
              <a:t>07.11.2025</a:t>
            </a:fld>
            <a:endParaRPr lang="de-DE"/>
          </a:p>
        </p:txBody>
      </p:sp>
      <p:sp>
        <p:nvSpPr>
          <p:cNvPr id="221272975" name="Foliennummernplatzhalter 4">
            <a:extLst>
              <a:ext uri="{FF2B5EF4-FFF2-40B4-BE49-F238E27FC236}">
                <a16:creationId xmlns:a16="http://schemas.microsoft.com/office/drawing/2014/main" id="{C876868A-A09B-829C-1329-8E00D3E565F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/>
        <p:txBody>
          <a:bodyPr/>
          <a:lstStyle/>
          <a:p>
            <a:pPr>
              <a:defRPr/>
            </a:pPr>
            <a:fld id="{DD2F4C09-65E4-4AD7-8D55-83CBD210ED85}" type="slidenum">
              <a:rPr lang="de-DE"/>
              <a:t>4</a:t>
            </a:fld>
            <a:endParaRPr lang="de-DE"/>
          </a:p>
        </p:txBody>
      </p:sp>
      <p:sp>
        <p:nvSpPr>
          <p:cNvPr id="1587126833" name="Inhaltsplatzhalter 2">
            <a:extLst>
              <a:ext uri="{FF2B5EF4-FFF2-40B4-BE49-F238E27FC236}">
                <a16:creationId xmlns:a16="http://schemas.microsoft.com/office/drawing/2014/main" id="{7AEAC052-53AC-A32C-79FD-279BB8078800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360000" y="1624021"/>
            <a:ext cx="10415998" cy="4504979"/>
          </a:xfrm>
        </p:spPr>
        <p:txBody>
          <a:bodyPr>
            <a:normAutofit/>
          </a:bodyPr>
          <a:lstStyle/>
          <a:p>
            <a:pPr>
              <a:spcBef>
                <a:spcPts val="999"/>
              </a:spcBef>
              <a:buFont typeface="Wingdings"/>
              <a:buChar char="Ø"/>
              <a:defRPr/>
            </a:pPr>
            <a:r>
              <a:rPr lang="en-GB" sz="1900" dirty="0"/>
              <a:t>At each GCP:</a:t>
            </a:r>
          </a:p>
          <a:p>
            <a:pPr lvl="1">
              <a:spcBef>
                <a:spcPts val="999"/>
              </a:spcBef>
              <a:defRPr/>
            </a:pPr>
            <a:r>
              <a:rPr lang="en-GB" sz="1700" dirty="0"/>
              <a:t>Stop, place device above the GCP, hold still for a few</a:t>
            </a:r>
          </a:p>
          <a:p>
            <a:pPr marL="457200" lvl="1" indent="0">
              <a:spcBef>
                <a:spcPts val="999"/>
              </a:spcBef>
              <a:buNone/>
              <a:defRPr/>
            </a:pPr>
            <a:r>
              <a:rPr lang="en-GB" sz="1700" dirty="0"/>
              <a:t> seconds (1–2 beeps).</a:t>
            </a:r>
          </a:p>
          <a:p>
            <a:pPr lvl="1">
              <a:spcBef>
                <a:spcPts val="999"/>
              </a:spcBef>
              <a:defRPr/>
            </a:pPr>
            <a:r>
              <a:rPr lang="en-GB" sz="1700" dirty="0"/>
              <a:t>Continue Data Acquisition.</a:t>
            </a:r>
          </a:p>
          <a:p>
            <a:pPr marL="228600" lvl="1">
              <a:spcBef>
                <a:spcPts val="999"/>
              </a:spcBef>
              <a:buFont typeface="Wingdings"/>
              <a:buChar char="Ø"/>
              <a:defRPr/>
            </a:pPr>
            <a:endParaRPr lang="en-GB" sz="1900" dirty="0"/>
          </a:p>
          <a:p>
            <a:pPr marL="228600" lvl="1">
              <a:spcBef>
                <a:spcPts val="999"/>
              </a:spcBef>
              <a:buFont typeface="Wingdings"/>
              <a:buChar char="Ø"/>
              <a:defRPr/>
            </a:pPr>
            <a:r>
              <a:rPr lang="en-GB" sz="1900" dirty="0"/>
              <a:t>GCPs serve as georeferencing references for the </a:t>
            </a:r>
          </a:p>
          <a:p>
            <a:pPr marL="0" lvl="1" indent="0">
              <a:spcBef>
                <a:spcPts val="999"/>
              </a:spcBef>
              <a:buNone/>
              <a:defRPr/>
            </a:pPr>
            <a:r>
              <a:rPr lang="en-GB" sz="1900" dirty="0"/>
              <a:t>trajectory and point cloud.</a:t>
            </a:r>
          </a:p>
        </p:txBody>
      </p:sp>
      <p:pic>
        <p:nvPicPr>
          <p:cNvPr id="1287117673" name="Picture 2" descr="Ideal layout for ground control points">
            <a:extLst>
              <a:ext uri="{FF2B5EF4-FFF2-40B4-BE49-F238E27FC236}">
                <a16:creationId xmlns:a16="http://schemas.microsoft.com/office/drawing/2014/main" id="{7CD4C3E4-E207-F1C2-712C-06152ACDA2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tretch/>
        </p:blipFill>
        <p:spPr bwMode="auto">
          <a:xfrm>
            <a:off x="7399757" y="3751215"/>
            <a:ext cx="2594591" cy="259459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69748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:w="http://schemas.openxmlformats.org/wordprocessingml/2006/main" xmlns:m="http://schemas.openxmlformats.org/officeDocument/2006/math" xmlns="">
      <p:transition spd="slow" advClick="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7117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87117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469D6FC7-C87B-6FB5-F011-E6D12E5DAC2A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79454540" name="Titel 1">
            <a:extLst>
              <a:ext uri="{FF2B5EF4-FFF2-40B4-BE49-F238E27FC236}">
                <a16:creationId xmlns:a16="http://schemas.microsoft.com/office/drawing/2014/main" id="{56D8395D-17C4-04C0-36EA-0F813602EE8C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0000" y="370762"/>
            <a:ext cx="9471000" cy="1080000"/>
          </a:xfrm>
        </p:spPr>
        <p:txBody>
          <a:bodyPr/>
          <a:lstStyle/>
          <a:p>
            <a:pPr>
              <a:defRPr/>
            </a:pP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Workflow: </a:t>
            </a:r>
            <a:r>
              <a:rPr lang="de-DE" dirty="0"/>
              <a:t>1. Field Data Acquisition</a:t>
            </a:r>
            <a:endParaRPr dirty="0"/>
          </a:p>
        </p:txBody>
      </p:sp>
      <p:sp>
        <p:nvSpPr>
          <p:cNvPr id="1877343074" name="Datumsplatzhalter 3">
            <a:extLst>
              <a:ext uri="{FF2B5EF4-FFF2-40B4-BE49-F238E27FC236}">
                <a16:creationId xmlns:a16="http://schemas.microsoft.com/office/drawing/2014/main" id="{8DCF9040-9FC3-E89E-F8AD-AF9DF6BB1B04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auto"/>
        <p:txBody>
          <a:bodyPr/>
          <a:lstStyle/>
          <a:p>
            <a:pPr>
              <a:defRPr/>
            </a:pPr>
            <a:fld id="{A1AE85D1-A314-4FD9-8E0F-31C60B2B9BA3}" type="datetime1">
              <a:rPr lang="de-DE"/>
              <a:t>07.11.2025</a:t>
            </a:fld>
            <a:endParaRPr lang="de-DE"/>
          </a:p>
        </p:txBody>
      </p:sp>
      <p:sp>
        <p:nvSpPr>
          <p:cNvPr id="221272975" name="Foliennummernplatzhalter 4">
            <a:extLst>
              <a:ext uri="{FF2B5EF4-FFF2-40B4-BE49-F238E27FC236}">
                <a16:creationId xmlns:a16="http://schemas.microsoft.com/office/drawing/2014/main" id="{5F6D54D3-27F2-7664-BEEE-557D174D2AA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/>
        <p:txBody>
          <a:bodyPr/>
          <a:lstStyle/>
          <a:p>
            <a:pPr>
              <a:defRPr/>
            </a:pPr>
            <a:fld id="{DD2F4C09-65E4-4AD7-8D55-83CBD210ED85}" type="slidenum">
              <a:rPr lang="de-DE"/>
              <a:t>5</a:t>
            </a:fld>
            <a:endParaRPr lang="de-DE"/>
          </a:p>
        </p:txBody>
      </p:sp>
      <p:sp>
        <p:nvSpPr>
          <p:cNvPr id="1587126833" name="Inhaltsplatzhalter 2">
            <a:extLst>
              <a:ext uri="{FF2B5EF4-FFF2-40B4-BE49-F238E27FC236}">
                <a16:creationId xmlns:a16="http://schemas.microsoft.com/office/drawing/2014/main" id="{E092FF6A-8B4D-DA40-D0B0-E8C1E6D479AD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360000" y="1624021"/>
            <a:ext cx="10415998" cy="4504979"/>
          </a:xfrm>
        </p:spPr>
        <p:txBody>
          <a:bodyPr>
            <a:normAutofit/>
          </a:bodyPr>
          <a:lstStyle/>
          <a:p>
            <a:pPr>
              <a:spcBef>
                <a:spcPts val="999"/>
              </a:spcBef>
              <a:buFont typeface="Wingdings"/>
              <a:buChar char="Ø"/>
              <a:defRPr/>
            </a:pPr>
            <a:r>
              <a:rPr lang="en-GB" sz="1900" dirty="0"/>
              <a:t>At each GCP:</a:t>
            </a:r>
          </a:p>
          <a:p>
            <a:pPr lvl="1">
              <a:spcBef>
                <a:spcPts val="999"/>
              </a:spcBef>
              <a:defRPr/>
            </a:pPr>
            <a:r>
              <a:rPr lang="en-GB" sz="1700" dirty="0"/>
              <a:t>Stop, place device above the GCP, hold still for a few</a:t>
            </a:r>
          </a:p>
          <a:p>
            <a:pPr marL="457200" lvl="1" indent="0">
              <a:spcBef>
                <a:spcPts val="999"/>
              </a:spcBef>
              <a:buNone/>
              <a:defRPr/>
            </a:pPr>
            <a:r>
              <a:rPr lang="en-GB" sz="1700" dirty="0"/>
              <a:t> seconds (1–2 beeps).</a:t>
            </a:r>
          </a:p>
          <a:p>
            <a:pPr lvl="1">
              <a:spcBef>
                <a:spcPts val="999"/>
              </a:spcBef>
              <a:defRPr/>
            </a:pPr>
            <a:r>
              <a:rPr lang="en-GB" sz="1700" dirty="0"/>
              <a:t>Continue Data Acquisition.</a:t>
            </a:r>
          </a:p>
          <a:p>
            <a:pPr marL="228600" lvl="1">
              <a:spcBef>
                <a:spcPts val="999"/>
              </a:spcBef>
              <a:buFont typeface="Wingdings"/>
              <a:buChar char="Ø"/>
              <a:defRPr/>
            </a:pPr>
            <a:endParaRPr lang="en-GB" sz="1900" dirty="0"/>
          </a:p>
          <a:p>
            <a:pPr marL="228600" lvl="1">
              <a:spcBef>
                <a:spcPts val="999"/>
              </a:spcBef>
              <a:buFont typeface="Wingdings"/>
              <a:buChar char="Ø"/>
              <a:defRPr/>
            </a:pPr>
            <a:r>
              <a:rPr lang="en-GB" sz="1900" dirty="0"/>
              <a:t>GCPs serve as georeferencing references for the </a:t>
            </a:r>
          </a:p>
          <a:p>
            <a:pPr marL="0" lvl="1" indent="0">
              <a:spcBef>
                <a:spcPts val="999"/>
              </a:spcBef>
              <a:buNone/>
              <a:defRPr/>
            </a:pPr>
            <a:r>
              <a:rPr lang="en-GB" sz="1900" dirty="0"/>
              <a:t>trajectory and point cloud.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F8A428-520B-3B18-3B8B-7D905A8678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09"/>
          <a:stretch/>
        </p:blipFill>
        <p:spPr>
          <a:xfrm>
            <a:off x="6792942" y="1378762"/>
            <a:ext cx="4962138" cy="4840238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BB681A97-5005-A7B1-A787-E0A510EDD7F5}"/>
              </a:ext>
            </a:extLst>
          </p:cNvPr>
          <p:cNvSpPr/>
          <p:nvPr/>
        </p:nvSpPr>
        <p:spPr bwMode="auto">
          <a:xfrm>
            <a:off x="7242942" y="5489668"/>
            <a:ext cx="495000" cy="538238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F440C19-CB13-42EE-A058-8C694C4BC298}"/>
              </a:ext>
            </a:extLst>
          </p:cNvPr>
          <p:cNvSpPr/>
          <p:nvPr/>
        </p:nvSpPr>
        <p:spPr bwMode="auto">
          <a:xfrm>
            <a:off x="10212942" y="5446430"/>
            <a:ext cx="495000" cy="538238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0AF3934-B41E-3303-9E23-E52F30F2C1DD}"/>
              </a:ext>
            </a:extLst>
          </p:cNvPr>
          <p:cNvSpPr/>
          <p:nvPr/>
        </p:nvSpPr>
        <p:spPr bwMode="auto">
          <a:xfrm>
            <a:off x="10932940" y="1934668"/>
            <a:ext cx="495000" cy="538238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8">
            <a:extLst>
              <a:ext uri="{FF2B5EF4-FFF2-40B4-BE49-F238E27FC236}">
                <a16:creationId xmlns:a16="http://schemas.microsoft.com/office/drawing/2014/main" id="{FE19492F-C117-864E-B78F-3ECF8746EBD7}"/>
              </a:ext>
            </a:extLst>
          </p:cNvPr>
          <p:cNvSpPr txBox="1"/>
          <p:nvPr/>
        </p:nvSpPr>
        <p:spPr bwMode="auto">
          <a:xfrm>
            <a:off x="6501000" y="6139142"/>
            <a:ext cx="60980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NL"/>
            </a:defPPr>
            <a:lvl1pPr algn="ctr">
              <a:spcAft>
                <a:spcPts val="1000"/>
              </a:spcAft>
              <a:defRPr i="1" kern="100">
                <a:solidFill>
                  <a:srgbClr val="44546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</a:rPr>
              <a:t>Example Trajectory</a:t>
            </a:r>
            <a:endParaRPr lang="en-NL" sz="1600" dirty="0"/>
          </a:p>
        </p:txBody>
      </p:sp>
    </p:spTree>
    <p:extLst>
      <p:ext uri="{BB962C8B-B14F-4D97-AF65-F5344CB8AC3E}">
        <p14:creationId xmlns:p14="http://schemas.microsoft.com/office/powerpoint/2010/main" val="3998594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:w="http://schemas.openxmlformats.org/wordprocessingml/2006/main" xmlns:m="http://schemas.openxmlformats.org/officeDocument/2006/math" xmlns="">
      <p:transition spd="slow" advClick="1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74793442" name="Datumsplatzhalter 3"/>
          <p:cNvSpPr>
            <a:spLocks noGrp="1"/>
          </p:cNvSpPr>
          <p:nvPr>
            <p:ph type="dt" sz="half" idx="14"/>
          </p:nvPr>
        </p:nvSpPr>
        <p:spPr bwMode="auto"/>
        <p:txBody>
          <a:bodyPr/>
          <a:lstStyle/>
          <a:p>
            <a:pPr>
              <a:defRPr/>
            </a:pPr>
            <a:fld id="{A1AE85D1-A314-4FD9-8E0F-31C60B2B9BA3}" type="datetime1">
              <a:rPr lang="de-DE"/>
              <a:t>07.11.2025</a:t>
            </a:fld>
            <a:endParaRPr lang="de-DE"/>
          </a:p>
        </p:txBody>
      </p:sp>
      <p:sp>
        <p:nvSpPr>
          <p:cNvPr id="582332888" name="Foliennummernplatzhalter 4"/>
          <p:cNvSpPr>
            <a:spLocks noGrp="1"/>
          </p:cNvSpPr>
          <p:nvPr>
            <p:ph type="sldNum" sz="quarter" idx="16"/>
          </p:nvPr>
        </p:nvSpPr>
        <p:spPr bwMode="auto"/>
        <p:txBody>
          <a:bodyPr/>
          <a:lstStyle/>
          <a:p>
            <a:pPr>
              <a:defRPr/>
            </a:pPr>
            <a:fld id="{DD2F4C09-65E4-4AD7-8D55-83CBD210ED85}" type="slidenum">
              <a:rPr lang="de-DE"/>
              <a:t>6</a:t>
            </a:fld>
            <a:endParaRPr lang="de-DE"/>
          </a:p>
        </p:txBody>
      </p:sp>
      <p:sp>
        <p:nvSpPr>
          <p:cNvPr id="1287614569" name="Titel 1"/>
          <p:cNvSpPr>
            <a:spLocks noGrp="1"/>
          </p:cNvSpPr>
          <p:nvPr>
            <p:ph type="title"/>
          </p:nvPr>
        </p:nvSpPr>
        <p:spPr bwMode="auto">
          <a:xfrm>
            <a:off x="360000" y="370762"/>
            <a:ext cx="8976000" cy="1080000"/>
          </a:xfrm>
        </p:spPr>
        <p:txBody>
          <a:bodyPr/>
          <a:lstStyle/>
          <a:p>
            <a:pPr>
              <a:defRPr/>
            </a:pP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Workflow: </a:t>
            </a:r>
            <a:r>
              <a:rPr lang="de-DE" dirty="0"/>
              <a:t>3. Data Processing</a:t>
            </a:r>
            <a:endParaRPr dirty="0"/>
          </a:p>
        </p:txBody>
      </p:sp>
      <p:sp>
        <p:nvSpPr>
          <p:cNvPr id="1888807412" name="Inhaltsplatzhalter 2"/>
          <p:cNvSpPr txBox="1"/>
          <p:nvPr/>
        </p:nvSpPr>
        <p:spPr bwMode="auto">
          <a:xfrm>
            <a:off x="360001" y="1980000"/>
            <a:ext cx="6410999" cy="4500000"/>
          </a:xfrm>
          <a:prstGeom prst="rect">
            <a:avLst/>
          </a:prstGeom>
        </p:spPr>
        <p:txBody>
          <a:bodyPr vert="horz" lIns="0" tIns="0" rIns="0" bIns="0" rtlCol="0">
            <a:normAutofit fontScale="85000" lnSpcReduction="10000"/>
          </a:bodyPr>
          <a:lstStyle>
            <a:lvl1pPr marL="228600" indent="-228600" algn="l" defTabSz="914400" rtl="0">
              <a:lnSpc>
                <a:spcPct val="100000"/>
              </a:lnSpc>
              <a:spcBef>
                <a:spcPts val="1000"/>
              </a:spcBef>
              <a:buFont typeface="Wingdings"/>
              <a:buChar char="§"/>
              <a:defRPr sz="2000" spc="4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>
              <a:lnSpc>
                <a:spcPct val="100000"/>
              </a:lnSpc>
              <a:spcBef>
                <a:spcPts val="500"/>
              </a:spcBef>
              <a:buFont typeface="Wingdings"/>
              <a:buChar char="§"/>
              <a:defRPr sz="1800" spc="4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>
              <a:lnSpc>
                <a:spcPct val="100000"/>
              </a:lnSpc>
              <a:spcBef>
                <a:spcPts val="500"/>
              </a:spcBef>
              <a:buFont typeface="Wingdings"/>
              <a:buChar char="§"/>
              <a:defRPr sz="1800" spc="4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>
              <a:lnSpc>
                <a:spcPct val="100000"/>
              </a:lnSpc>
              <a:spcBef>
                <a:spcPts val="500"/>
              </a:spcBef>
              <a:buFont typeface="Wingdings"/>
              <a:buChar char="§"/>
              <a:defRPr sz="1800" spc="4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>
              <a:lnSpc>
                <a:spcPct val="100000"/>
              </a:lnSpc>
              <a:spcBef>
                <a:spcPts val="500"/>
              </a:spcBef>
              <a:buFont typeface="Wingdings"/>
              <a:buChar char="§"/>
              <a:defRPr sz="1800" spc="4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/>
              <a:buChar char="Ø"/>
              <a:defRPr/>
            </a:pPr>
            <a:r>
              <a:rPr lang="en-GB" b="1" dirty="0"/>
              <a:t>Step 1 – LiDAR Odometry </a:t>
            </a:r>
            <a:r>
              <a:rPr lang="en-GB" dirty="0"/>
              <a:t>(Trajectory &amp; Point Cloud Calculation):</a:t>
            </a:r>
          </a:p>
          <a:p>
            <a:pPr marL="0" indent="0">
              <a:buNone/>
              <a:defRPr/>
            </a:pPr>
            <a:endParaRPr lang="en-GB" dirty="0"/>
          </a:p>
          <a:p>
            <a:pPr marL="285750" lvl="1" indent="-285750">
              <a:defRPr/>
            </a:pPr>
            <a:r>
              <a:rPr lang="de-DE" dirty="0"/>
              <a:t>Open </a:t>
            </a:r>
            <a:r>
              <a:rPr lang="de-DE" i="1" dirty="0"/>
              <a:t>lidar_odometry_step_1.exe </a:t>
            </a:r>
            <a:r>
              <a:rPr lang="de-DE" dirty="0" err="1"/>
              <a:t>from</a:t>
            </a:r>
            <a:r>
              <a:rPr lang="de-DE" dirty="0"/>
              <a:t> E:\software.</a:t>
            </a:r>
          </a:p>
          <a:p>
            <a:pPr marL="285750" lvl="1" indent="-285750">
              <a:defRPr/>
            </a:pPr>
            <a:endParaRPr lang="de-DE" dirty="0"/>
          </a:p>
          <a:p>
            <a:pPr marL="285750" lvl="1" indent="-285750">
              <a:defRPr/>
            </a:pPr>
            <a:r>
              <a:rPr lang="de-DE" dirty="0"/>
              <a:t>Set </a:t>
            </a:r>
            <a:r>
              <a:rPr lang="de-DE" dirty="0" err="1"/>
              <a:t>parameters</a:t>
            </a:r>
            <a:r>
              <a:rPr lang="de-DE" dirty="0"/>
              <a:t>:</a:t>
            </a:r>
          </a:p>
          <a:p>
            <a:pPr marL="742950" lvl="2" indent="-285750">
              <a:buFont typeface="Courier New" panose="02070309020205020404" pitchFamily="49" charset="0"/>
              <a:buChar char="o"/>
              <a:defRPr/>
            </a:pPr>
            <a:r>
              <a:rPr lang="de-DE" dirty="0"/>
              <a:t>Click </a:t>
            </a:r>
            <a:r>
              <a:rPr lang="de-DE" i="1" dirty="0"/>
              <a:t>Presets</a:t>
            </a:r>
            <a:r>
              <a:rPr lang="de-DE" dirty="0"/>
              <a:t> → </a:t>
            </a:r>
            <a:r>
              <a:rPr lang="de-DE" dirty="0" err="1"/>
              <a:t>select</a:t>
            </a:r>
            <a:r>
              <a:rPr lang="de-DE" dirty="0"/>
              <a:t> “</a:t>
            </a:r>
            <a:r>
              <a:rPr lang="de-DE" i="1" dirty="0"/>
              <a:t>Velocity &lt; 8 km/h</a:t>
            </a:r>
            <a:r>
              <a:rPr lang="de-DE" dirty="0"/>
              <a:t>”.</a:t>
            </a:r>
          </a:p>
          <a:p>
            <a:pPr marL="742950" lvl="2" indent="-285750">
              <a:defRPr/>
            </a:pPr>
            <a:endParaRPr lang="de-DE" dirty="0"/>
          </a:p>
          <a:p>
            <a:pPr marL="285750" lvl="1" indent="-285750">
              <a:defRPr/>
            </a:pPr>
            <a:r>
              <a:rPr lang="de-DE" dirty="0"/>
              <a:t>Load </a:t>
            </a:r>
            <a:r>
              <a:rPr lang="de-DE" dirty="0" err="1"/>
              <a:t>data</a:t>
            </a:r>
            <a:r>
              <a:rPr lang="de-DE" dirty="0"/>
              <a:t>:</a:t>
            </a:r>
          </a:p>
          <a:p>
            <a:pPr marL="742950" lvl="2" indent="-285750">
              <a:buFont typeface="Courier New" panose="02070309020205020404" pitchFamily="49" charset="0"/>
              <a:buChar char="o"/>
              <a:defRPr/>
            </a:pPr>
            <a:r>
              <a:rPr lang="de-DE" dirty="0"/>
              <a:t>Click </a:t>
            </a:r>
            <a:r>
              <a:rPr lang="de-DE" i="1" dirty="0"/>
              <a:t>Load &amp; </a:t>
            </a:r>
            <a:r>
              <a:rPr lang="de-DE" i="1" dirty="0" err="1"/>
              <a:t>Process</a:t>
            </a:r>
            <a:r>
              <a:rPr lang="de-DE" i="1" dirty="0"/>
              <a:t> Scanning </a:t>
            </a:r>
            <a:r>
              <a:rPr lang="de-DE" dirty="0"/>
              <a:t>→ </a:t>
            </a:r>
            <a:r>
              <a:rPr lang="de-DE" dirty="0" err="1"/>
              <a:t>select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folder</a:t>
            </a:r>
            <a:r>
              <a:rPr lang="de-DE" dirty="0"/>
              <a:t> E:\continuousScanning_0000.</a:t>
            </a:r>
          </a:p>
          <a:p>
            <a:pPr marL="742950" lvl="2" indent="-285750">
              <a:buFont typeface="Courier New" panose="02070309020205020404" pitchFamily="49" charset="0"/>
              <a:buChar char="o"/>
              <a:defRPr/>
            </a:pPr>
            <a:r>
              <a:rPr lang="de-DE" dirty="0"/>
              <a:t>The </a:t>
            </a:r>
            <a:r>
              <a:rPr lang="de-DE" dirty="0" err="1"/>
              <a:t>program</a:t>
            </a:r>
            <a:r>
              <a:rPr lang="de-DE" dirty="0"/>
              <a:t> will </a:t>
            </a:r>
            <a:r>
              <a:rPr lang="de-DE" dirty="0" err="1"/>
              <a:t>calculate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trajectory</a:t>
            </a:r>
            <a:r>
              <a:rPr lang="de-DE" dirty="0"/>
              <a:t> and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point</a:t>
            </a:r>
            <a:r>
              <a:rPr lang="de-DE" dirty="0"/>
              <a:t> </a:t>
            </a:r>
            <a:r>
              <a:rPr lang="de-DE" dirty="0" err="1"/>
              <a:t>cloud</a:t>
            </a:r>
            <a:r>
              <a:rPr lang="de-DE" dirty="0"/>
              <a:t>.</a:t>
            </a:r>
          </a:p>
          <a:p>
            <a:pPr marL="742950" lvl="2" indent="-285750">
              <a:buFont typeface="Courier New" panose="02070309020205020404" pitchFamily="49" charset="0"/>
              <a:buChar char="o"/>
              <a:defRPr/>
            </a:pPr>
            <a:r>
              <a:rPr lang="en-GB" dirty="0"/>
              <a:t>At the end of the calculation, a message pops up indicating that </a:t>
            </a:r>
            <a:r>
              <a:rPr lang="en-GB" i="1" dirty="0"/>
              <a:t>Data saved to folder</a:t>
            </a:r>
            <a:r>
              <a:rPr lang="en-GB" dirty="0"/>
              <a:t>. Click OK.</a:t>
            </a:r>
            <a:endParaRPr lang="de-DE" dirty="0"/>
          </a:p>
          <a:p>
            <a:pPr>
              <a:defRPr/>
            </a:pPr>
            <a:r>
              <a:rPr lang="en-GB" dirty="0"/>
              <a:t>Outputs: 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en-GB" dirty="0"/>
              <a:t>Trajectory and point cloud stored in </a:t>
            </a:r>
            <a:r>
              <a:rPr lang="en-GB" dirty="0" err="1"/>
              <a:t>session.json</a:t>
            </a:r>
            <a:endParaRPr lang="en-GB" dirty="0"/>
          </a:p>
          <a:p>
            <a:pPr marL="742950" lvl="2" indent="-285750">
              <a:defRPr/>
            </a:pPr>
            <a:endParaRPr lang="de-DE" dirty="0"/>
          </a:p>
          <a:p>
            <a:pPr marL="0" lvl="1" indent="0">
              <a:buNone/>
              <a:defRPr/>
            </a:pPr>
            <a:endParaRPr lang="de-DE" dirty="0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2946090-E4B0-BD28-1F2D-BF37F865E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4307" y="1674000"/>
            <a:ext cx="4807692" cy="4500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:w="http://schemas.openxmlformats.org/wordprocessingml/2006/main" xmlns:m="http://schemas.openxmlformats.org/officeDocument/2006/math" xmlns="">
      <p:transition spd="slow" advClick="1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93A53EBB-AC0D-697E-68E1-6BAAB7B72224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74793442" name="Datumsplatzhalter 3">
            <a:extLst>
              <a:ext uri="{FF2B5EF4-FFF2-40B4-BE49-F238E27FC236}">
                <a16:creationId xmlns:a16="http://schemas.microsoft.com/office/drawing/2014/main" id="{15FE87B0-8B28-3043-27CD-BCFCD4D5997D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auto"/>
        <p:txBody>
          <a:bodyPr/>
          <a:lstStyle/>
          <a:p>
            <a:pPr>
              <a:defRPr/>
            </a:pPr>
            <a:fld id="{A1AE85D1-A314-4FD9-8E0F-31C60B2B9BA3}" type="datetime1">
              <a:rPr lang="de-DE"/>
              <a:t>07.11.2025</a:t>
            </a:fld>
            <a:endParaRPr lang="de-DE"/>
          </a:p>
        </p:txBody>
      </p:sp>
      <p:sp>
        <p:nvSpPr>
          <p:cNvPr id="582332888" name="Foliennummernplatzhalter 4">
            <a:extLst>
              <a:ext uri="{FF2B5EF4-FFF2-40B4-BE49-F238E27FC236}">
                <a16:creationId xmlns:a16="http://schemas.microsoft.com/office/drawing/2014/main" id="{C7BC2CAC-8A88-2A67-8F97-ED75D8C8A3F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/>
        <p:txBody>
          <a:bodyPr/>
          <a:lstStyle/>
          <a:p>
            <a:pPr>
              <a:defRPr/>
            </a:pPr>
            <a:fld id="{DD2F4C09-65E4-4AD7-8D55-83CBD210ED85}" type="slidenum">
              <a:rPr lang="de-DE"/>
              <a:t>7</a:t>
            </a:fld>
            <a:endParaRPr lang="de-DE"/>
          </a:p>
        </p:txBody>
      </p:sp>
      <p:sp>
        <p:nvSpPr>
          <p:cNvPr id="1287614569" name="Titel 1">
            <a:extLst>
              <a:ext uri="{FF2B5EF4-FFF2-40B4-BE49-F238E27FC236}">
                <a16:creationId xmlns:a16="http://schemas.microsoft.com/office/drawing/2014/main" id="{C85E51BF-2712-368B-2FC1-A96D9E7A66B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0000" y="370762"/>
            <a:ext cx="8976000" cy="1080000"/>
          </a:xfrm>
        </p:spPr>
        <p:txBody>
          <a:bodyPr/>
          <a:lstStyle/>
          <a:p>
            <a:pPr>
              <a:defRPr/>
            </a:pP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Workflow: </a:t>
            </a:r>
            <a:r>
              <a:rPr lang="de-DE" dirty="0"/>
              <a:t>3. Data Processing - </a:t>
            </a:r>
            <a:r>
              <a:rPr lang="de-DE" dirty="0" err="1">
                <a:solidFill>
                  <a:schemeClr val="accent3"/>
                </a:solidFill>
              </a:rPr>
              <a:t>Georeferencing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1888807412" name="Inhaltsplatzhalter 2">
            <a:extLst>
              <a:ext uri="{FF2B5EF4-FFF2-40B4-BE49-F238E27FC236}">
                <a16:creationId xmlns:a16="http://schemas.microsoft.com/office/drawing/2014/main" id="{3FEB695B-DFD0-09B8-400A-30CD1DF5C956}"/>
              </a:ext>
            </a:extLst>
          </p:cNvPr>
          <p:cNvSpPr txBox="1"/>
          <p:nvPr/>
        </p:nvSpPr>
        <p:spPr bwMode="auto">
          <a:xfrm>
            <a:off x="360001" y="1980000"/>
            <a:ext cx="6410999" cy="450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>
              <a:lnSpc>
                <a:spcPct val="100000"/>
              </a:lnSpc>
              <a:spcBef>
                <a:spcPts val="1000"/>
              </a:spcBef>
              <a:buFont typeface="Wingdings"/>
              <a:buChar char="§"/>
              <a:defRPr sz="2000" spc="4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>
              <a:lnSpc>
                <a:spcPct val="100000"/>
              </a:lnSpc>
              <a:spcBef>
                <a:spcPts val="500"/>
              </a:spcBef>
              <a:buFont typeface="Wingdings"/>
              <a:buChar char="§"/>
              <a:defRPr sz="1800" spc="4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>
              <a:lnSpc>
                <a:spcPct val="100000"/>
              </a:lnSpc>
              <a:spcBef>
                <a:spcPts val="500"/>
              </a:spcBef>
              <a:buFont typeface="Wingdings"/>
              <a:buChar char="§"/>
              <a:defRPr sz="1800" spc="4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>
              <a:lnSpc>
                <a:spcPct val="100000"/>
              </a:lnSpc>
              <a:spcBef>
                <a:spcPts val="500"/>
              </a:spcBef>
              <a:buFont typeface="Wingdings"/>
              <a:buChar char="§"/>
              <a:defRPr sz="1800" spc="4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>
              <a:lnSpc>
                <a:spcPct val="100000"/>
              </a:lnSpc>
              <a:spcBef>
                <a:spcPts val="500"/>
              </a:spcBef>
              <a:buFont typeface="Wingdings"/>
              <a:buChar char="§"/>
              <a:defRPr sz="1800" spc="4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/>
              <a:buChar char="Ø"/>
              <a:defRPr/>
            </a:pPr>
            <a:r>
              <a:rPr lang="en-GB" dirty="0"/>
              <a:t>Georeferencing the trajectory and point cloud</a:t>
            </a:r>
          </a:p>
          <a:p>
            <a:pPr>
              <a:buFont typeface="Wingdings"/>
              <a:buChar char="Ø"/>
              <a:defRPr/>
            </a:pPr>
            <a:endParaRPr lang="en-GB" b="1" dirty="0"/>
          </a:p>
          <a:p>
            <a:pPr>
              <a:buFont typeface="Wingdings"/>
              <a:buChar char="Ø"/>
              <a:defRPr/>
            </a:pPr>
            <a:r>
              <a:rPr lang="en-GB" dirty="0"/>
              <a:t>A detailed explanation of the process is available </a:t>
            </a:r>
            <a:r>
              <a:rPr lang="en-GB" dirty="0">
                <a:hlinkClick r:id="rId3"/>
              </a:rPr>
              <a:t>here</a:t>
            </a:r>
            <a:r>
              <a:rPr lang="en-GB" dirty="0"/>
              <a:t>.</a:t>
            </a:r>
          </a:p>
          <a:p>
            <a:pPr>
              <a:buFont typeface="Wingdings"/>
              <a:buChar char="Ø"/>
              <a:defRPr/>
            </a:pPr>
            <a:endParaRPr lang="de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B5B3D3-2DC9-CF06-BD1B-8B576DC6A3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6000" y="3339000"/>
            <a:ext cx="7605708" cy="30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301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:w="http://schemas.openxmlformats.org/wordprocessingml/2006/main" xmlns:m="http://schemas.openxmlformats.org/officeDocument/2006/math" xmlns="">
      <p:transition spd="slow" advClick="1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5D92B7F3-825C-A7FE-18BC-4ED25270F306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74793442" name="Datumsplatzhalter 3">
            <a:extLst>
              <a:ext uri="{FF2B5EF4-FFF2-40B4-BE49-F238E27FC236}">
                <a16:creationId xmlns:a16="http://schemas.microsoft.com/office/drawing/2014/main" id="{FCEEC45D-7597-52C2-8B00-543DEE065CEA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auto"/>
        <p:txBody>
          <a:bodyPr/>
          <a:lstStyle/>
          <a:p>
            <a:pPr>
              <a:defRPr/>
            </a:pPr>
            <a:fld id="{A1AE85D1-A314-4FD9-8E0F-31C60B2B9BA3}" type="datetime1">
              <a:rPr lang="de-DE"/>
              <a:t>07.11.2025</a:t>
            </a:fld>
            <a:endParaRPr lang="de-DE"/>
          </a:p>
        </p:txBody>
      </p:sp>
      <p:sp>
        <p:nvSpPr>
          <p:cNvPr id="582332888" name="Foliennummernplatzhalter 4">
            <a:extLst>
              <a:ext uri="{FF2B5EF4-FFF2-40B4-BE49-F238E27FC236}">
                <a16:creationId xmlns:a16="http://schemas.microsoft.com/office/drawing/2014/main" id="{1498076C-10C2-B652-4F62-4F72271DAA6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/>
        <p:txBody>
          <a:bodyPr/>
          <a:lstStyle/>
          <a:p>
            <a:pPr>
              <a:defRPr/>
            </a:pPr>
            <a:fld id="{DD2F4C09-65E4-4AD7-8D55-83CBD210ED85}" type="slidenum">
              <a:rPr lang="de-DE"/>
              <a:t>8</a:t>
            </a:fld>
            <a:endParaRPr lang="de-DE"/>
          </a:p>
        </p:txBody>
      </p:sp>
      <p:sp>
        <p:nvSpPr>
          <p:cNvPr id="1287614569" name="Titel 1">
            <a:extLst>
              <a:ext uri="{FF2B5EF4-FFF2-40B4-BE49-F238E27FC236}">
                <a16:creationId xmlns:a16="http://schemas.microsoft.com/office/drawing/2014/main" id="{410CD195-CCF9-3D38-8C26-F045678BF5B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0000" y="370762"/>
            <a:ext cx="8976000" cy="1080000"/>
          </a:xfrm>
        </p:spPr>
        <p:txBody>
          <a:bodyPr/>
          <a:lstStyle/>
          <a:p>
            <a:pPr>
              <a:defRPr/>
            </a:pP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Workflow: </a:t>
            </a:r>
            <a:r>
              <a:rPr lang="de-DE" dirty="0"/>
              <a:t>3. Data Processing</a:t>
            </a:r>
            <a:endParaRPr dirty="0"/>
          </a:p>
        </p:txBody>
      </p:sp>
      <p:sp>
        <p:nvSpPr>
          <p:cNvPr id="1888807412" name="Inhaltsplatzhalter 2">
            <a:extLst>
              <a:ext uri="{FF2B5EF4-FFF2-40B4-BE49-F238E27FC236}">
                <a16:creationId xmlns:a16="http://schemas.microsoft.com/office/drawing/2014/main" id="{92A37B43-47A9-438E-6B0F-D3A9D14295D8}"/>
              </a:ext>
            </a:extLst>
          </p:cNvPr>
          <p:cNvSpPr txBox="1"/>
          <p:nvPr/>
        </p:nvSpPr>
        <p:spPr bwMode="auto">
          <a:xfrm>
            <a:off x="360001" y="1980000"/>
            <a:ext cx="6410999" cy="4500000"/>
          </a:xfrm>
          <a:prstGeom prst="rect">
            <a:avLst/>
          </a:prstGeom>
        </p:spPr>
        <p:txBody>
          <a:bodyPr vert="horz" lIns="0" tIns="0" rIns="0" bIns="0" rtlCol="0">
            <a:normAutofit fontScale="85000" lnSpcReduction="10000"/>
          </a:bodyPr>
          <a:lstStyle>
            <a:lvl1pPr marL="228600" indent="-228600" algn="l" defTabSz="914400" rtl="0">
              <a:lnSpc>
                <a:spcPct val="100000"/>
              </a:lnSpc>
              <a:spcBef>
                <a:spcPts val="1000"/>
              </a:spcBef>
              <a:buFont typeface="Wingdings"/>
              <a:buChar char="§"/>
              <a:defRPr sz="2000" spc="4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>
              <a:lnSpc>
                <a:spcPct val="100000"/>
              </a:lnSpc>
              <a:spcBef>
                <a:spcPts val="500"/>
              </a:spcBef>
              <a:buFont typeface="Wingdings"/>
              <a:buChar char="§"/>
              <a:defRPr sz="1800" spc="4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>
              <a:lnSpc>
                <a:spcPct val="100000"/>
              </a:lnSpc>
              <a:spcBef>
                <a:spcPts val="500"/>
              </a:spcBef>
              <a:buFont typeface="Wingdings"/>
              <a:buChar char="§"/>
              <a:defRPr sz="1800" spc="4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>
              <a:lnSpc>
                <a:spcPct val="100000"/>
              </a:lnSpc>
              <a:spcBef>
                <a:spcPts val="500"/>
              </a:spcBef>
              <a:buFont typeface="Wingdings"/>
              <a:buChar char="§"/>
              <a:defRPr sz="1800" spc="4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>
              <a:lnSpc>
                <a:spcPct val="100000"/>
              </a:lnSpc>
              <a:spcBef>
                <a:spcPts val="500"/>
              </a:spcBef>
              <a:buFont typeface="Wingdings"/>
              <a:buChar char="§"/>
              <a:defRPr sz="1800" spc="4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/>
              <a:buChar char="Ø"/>
              <a:defRPr/>
            </a:pPr>
            <a:r>
              <a:rPr lang="en-GB" b="1" dirty="0"/>
              <a:t>Step 2 – Session Refinement and Point Cloud Export</a:t>
            </a:r>
            <a:endParaRPr lang="en-GB" dirty="0"/>
          </a:p>
          <a:p>
            <a:pPr marL="0" indent="0">
              <a:buNone/>
              <a:defRPr/>
            </a:pPr>
            <a:endParaRPr lang="en-GB" dirty="0"/>
          </a:p>
          <a:p>
            <a:pPr marL="285750" lvl="1" indent="-285750">
              <a:defRPr/>
            </a:pPr>
            <a:r>
              <a:rPr lang="de-DE" dirty="0"/>
              <a:t>Open </a:t>
            </a:r>
            <a:r>
              <a:rPr lang="en-GB" i="1" dirty="0"/>
              <a:t>multi_view_tls_registration_step_2.exe </a:t>
            </a:r>
            <a:r>
              <a:rPr lang="de-DE" dirty="0" err="1"/>
              <a:t>from</a:t>
            </a:r>
            <a:r>
              <a:rPr lang="de-DE" dirty="0"/>
              <a:t> E:\software.</a:t>
            </a:r>
          </a:p>
          <a:p>
            <a:pPr marL="285750" lvl="1" indent="-285750">
              <a:defRPr/>
            </a:pPr>
            <a:endParaRPr lang="de-DE" dirty="0"/>
          </a:p>
          <a:p>
            <a:pPr marL="285750" lvl="1" indent="-285750">
              <a:defRPr/>
            </a:pPr>
            <a:r>
              <a:rPr lang="en-GB" dirty="0"/>
              <a:t>Load session:</a:t>
            </a:r>
          </a:p>
          <a:p>
            <a:pPr marL="742950" lvl="2" indent="-285750">
              <a:buFont typeface="Courier New" panose="02070309020205020404" pitchFamily="49" charset="0"/>
              <a:buChar char="o"/>
              <a:defRPr/>
            </a:pPr>
            <a:r>
              <a:rPr lang="en-GB" i="1" dirty="0"/>
              <a:t>File → Load Session → </a:t>
            </a:r>
            <a:r>
              <a:rPr lang="en-GB" dirty="0"/>
              <a:t>select the </a:t>
            </a:r>
            <a:r>
              <a:rPr lang="en-GB" i="1" dirty="0" err="1"/>
              <a:t>session.json</a:t>
            </a:r>
            <a:r>
              <a:rPr lang="en-GB" i="1" dirty="0"/>
              <a:t> </a:t>
            </a:r>
            <a:r>
              <a:rPr lang="en-GB" dirty="0"/>
              <a:t>from Step 1.</a:t>
            </a:r>
          </a:p>
          <a:p>
            <a:pPr marL="742950" lvl="2" indent="-285750">
              <a:defRPr/>
            </a:pPr>
            <a:endParaRPr lang="de-DE" dirty="0"/>
          </a:p>
          <a:p>
            <a:pPr marL="285750" lvl="1" indent="-285750">
              <a:defRPr/>
            </a:pPr>
            <a:r>
              <a:rPr lang="en-GB" dirty="0"/>
              <a:t>Visualization and refinement:</a:t>
            </a:r>
          </a:p>
          <a:p>
            <a:pPr marL="742950" lvl="2" indent="-285750">
              <a:buFont typeface="Courier New" panose="02070309020205020404" pitchFamily="49" charset="0"/>
              <a:buChar char="o"/>
              <a:defRPr/>
            </a:pPr>
            <a:r>
              <a:rPr lang="en-GB" dirty="0"/>
              <a:t>The window displays the point cloud and trajectory.</a:t>
            </a:r>
          </a:p>
          <a:p>
            <a:pPr marL="742950" lvl="2" indent="-285750">
              <a:buFont typeface="Courier New" panose="02070309020205020404" pitchFamily="49" charset="0"/>
              <a:buChar char="o"/>
              <a:defRPr/>
            </a:pPr>
            <a:r>
              <a:rPr lang="en-GB" dirty="0"/>
              <a:t>Adjust the rendering resolution (reduce subsampling for more detail). Default is 1000.</a:t>
            </a:r>
          </a:p>
          <a:p>
            <a:pPr marL="457200" lvl="2" indent="0">
              <a:buNone/>
              <a:defRPr/>
            </a:pPr>
            <a:endParaRPr lang="en-GB" dirty="0"/>
          </a:p>
          <a:p>
            <a:pPr marL="285750" lvl="1" indent="-285750">
              <a:defRPr/>
            </a:pPr>
            <a:r>
              <a:rPr lang="en-GB" dirty="0"/>
              <a:t>Export global point cloud:</a:t>
            </a:r>
          </a:p>
          <a:p>
            <a:pPr marL="742950" lvl="2" indent="-285750">
              <a:buFont typeface="Courier New" panose="02070309020205020404" pitchFamily="49" charset="0"/>
              <a:buChar char="o"/>
              <a:defRPr/>
            </a:pPr>
            <a:r>
              <a:rPr lang="en-GB" i="1" dirty="0"/>
              <a:t>File</a:t>
            </a:r>
            <a:r>
              <a:rPr lang="en-GB" dirty="0"/>
              <a:t> → </a:t>
            </a:r>
            <a:r>
              <a:rPr lang="en-GB" i="1" dirty="0"/>
              <a:t>Save All Marked Scans → Global Scan </a:t>
            </a:r>
            <a:r>
              <a:rPr lang="en-GB" dirty="0"/>
              <a:t>→ choose output name and location (e.g., </a:t>
            </a:r>
            <a:r>
              <a:rPr lang="en-GB" dirty="0" err="1"/>
              <a:t>scan_merged.laz</a:t>
            </a:r>
            <a:r>
              <a:rPr lang="en-GB" dirty="0"/>
              <a:t>).</a:t>
            </a:r>
          </a:p>
          <a:p>
            <a:pPr marL="742950" lvl="2" indent="-285750">
              <a:buFont typeface="Courier New" panose="02070309020205020404" pitchFamily="49" charset="0"/>
              <a:buChar char="o"/>
              <a:defRPr/>
            </a:pPr>
            <a:r>
              <a:rPr lang="en-GB" dirty="0"/>
              <a:t>Open with </a:t>
            </a:r>
            <a:r>
              <a:rPr lang="en-GB" dirty="0" err="1"/>
              <a:t>CloudCompare</a:t>
            </a:r>
            <a:r>
              <a:rPr lang="en-GB" dirty="0"/>
              <a:t> or other software.</a:t>
            </a:r>
          </a:p>
          <a:p>
            <a:pPr marL="742950" lvl="2" indent="-285750">
              <a:defRPr/>
            </a:pPr>
            <a:endParaRPr lang="de-DE" dirty="0"/>
          </a:p>
          <a:p>
            <a:pPr marL="0" lvl="1" indent="0">
              <a:buNone/>
              <a:defRPr/>
            </a:pPr>
            <a:endParaRPr lang="de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DA4D43-AF1D-965A-EC29-B27B3B9C25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1000" y="1719000"/>
            <a:ext cx="5328436" cy="423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356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:w="http://schemas.openxmlformats.org/wordprocessingml/2006/main" xmlns:m="http://schemas.openxmlformats.org/officeDocument/2006/math" xmlns="">
      <p:transition spd="slow" advClick="1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2AE218D5-8499-BC0D-EBFA-AA9D2CDBAA18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74793442" name="Datumsplatzhalter 3">
            <a:extLst>
              <a:ext uri="{FF2B5EF4-FFF2-40B4-BE49-F238E27FC236}">
                <a16:creationId xmlns:a16="http://schemas.microsoft.com/office/drawing/2014/main" id="{F19F0D5E-546B-91BD-4C6C-7E86E419CC17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auto"/>
        <p:txBody>
          <a:bodyPr/>
          <a:lstStyle/>
          <a:p>
            <a:pPr>
              <a:defRPr/>
            </a:pPr>
            <a:fld id="{A1AE85D1-A314-4FD9-8E0F-31C60B2B9BA3}" type="datetime1">
              <a:rPr lang="de-DE"/>
              <a:t>07.11.2025</a:t>
            </a:fld>
            <a:endParaRPr lang="de-DE"/>
          </a:p>
        </p:txBody>
      </p:sp>
      <p:sp>
        <p:nvSpPr>
          <p:cNvPr id="582332888" name="Foliennummernplatzhalter 4">
            <a:extLst>
              <a:ext uri="{FF2B5EF4-FFF2-40B4-BE49-F238E27FC236}">
                <a16:creationId xmlns:a16="http://schemas.microsoft.com/office/drawing/2014/main" id="{06A3535E-9316-5A71-2454-954C20CE128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auto"/>
        <p:txBody>
          <a:bodyPr/>
          <a:lstStyle/>
          <a:p>
            <a:pPr>
              <a:defRPr/>
            </a:pPr>
            <a:fld id="{DD2F4C09-65E4-4AD7-8D55-83CBD210ED85}" type="slidenum">
              <a:rPr lang="de-DE"/>
              <a:t>9</a:t>
            </a:fld>
            <a:endParaRPr lang="de-DE"/>
          </a:p>
        </p:txBody>
      </p:sp>
      <p:sp>
        <p:nvSpPr>
          <p:cNvPr id="1287614569" name="Titel 1">
            <a:extLst>
              <a:ext uri="{FF2B5EF4-FFF2-40B4-BE49-F238E27FC236}">
                <a16:creationId xmlns:a16="http://schemas.microsoft.com/office/drawing/2014/main" id="{4325D6BB-A74D-8696-5FD9-FEE9E88A876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0000" y="370762"/>
            <a:ext cx="9561000" cy="1080000"/>
          </a:xfrm>
        </p:spPr>
        <p:txBody>
          <a:bodyPr/>
          <a:lstStyle/>
          <a:p>
            <a:pPr>
              <a:defRPr/>
            </a:pP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Workflow: </a:t>
            </a:r>
            <a:r>
              <a:rPr lang="de-DE" dirty="0"/>
              <a:t>4. Output </a:t>
            </a:r>
            <a:r>
              <a:rPr lang="de-DE" dirty="0" err="1"/>
              <a:t>Visualization</a:t>
            </a:r>
            <a:endParaRPr dirty="0"/>
          </a:p>
        </p:txBody>
      </p:sp>
      <p:sp>
        <p:nvSpPr>
          <p:cNvPr id="1888807412" name="Inhaltsplatzhalter 2">
            <a:extLst>
              <a:ext uri="{FF2B5EF4-FFF2-40B4-BE49-F238E27FC236}">
                <a16:creationId xmlns:a16="http://schemas.microsoft.com/office/drawing/2014/main" id="{C9A16214-41F1-37B4-A2A5-736688B3BE59}"/>
              </a:ext>
            </a:extLst>
          </p:cNvPr>
          <p:cNvSpPr txBox="1"/>
          <p:nvPr/>
        </p:nvSpPr>
        <p:spPr bwMode="auto">
          <a:xfrm>
            <a:off x="360000" y="1595051"/>
            <a:ext cx="11315999" cy="450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>
              <a:lnSpc>
                <a:spcPct val="100000"/>
              </a:lnSpc>
              <a:spcBef>
                <a:spcPts val="1000"/>
              </a:spcBef>
              <a:buFont typeface="Wingdings"/>
              <a:buChar char="§"/>
              <a:defRPr sz="2000" spc="4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>
              <a:lnSpc>
                <a:spcPct val="100000"/>
              </a:lnSpc>
              <a:spcBef>
                <a:spcPts val="500"/>
              </a:spcBef>
              <a:buFont typeface="Wingdings"/>
              <a:buChar char="§"/>
              <a:defRPr sz="1800" spc="4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>
              <a:lnSpc>
                <a:spcPct val="100000"/>
              </a:lnSpc>
              <a:spcBef>
                <a:spcPts val="500"/>
              </a:spcBef>
              <a:buFont typeface="Wingdings"/>
              <a:buChar char="§"/>
              <a:defRPr sz="1800" spc="4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>
              <a:lnSpc>
                <a:spcPct val="100000"/>
              </a:lnSpc>
              <a:spcBef>
                <a:spcPts val="500"/>
              </a:spcBef>
              <a:buFont typeface="Wingdings"/>
              <a:buChar char="§"/>
              <a:defRPr sz="1800" spc="4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>
              <a:lnSpc>
                <a:spcPct val="100000"/>
              </a:lnSpc>
              <a:spcBef>
                <a:spcPts val="500"/>
              </a:spcBef>
              <a:buFont typeface="Wingdings"/>
              <a:buChar char="§"/>
              <a:defRPr sz="1800" spc="4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>
              <a:buFont typeface="Wingdings" panose="05000000000000000000" pitchFamily="2" charset="2"/>
              <a:buChar char="Ø"/>
              <a:defRPr/>
            </a:pPr>
            <a:r>
              <a:rPr lang="en-GB" dirty="0"/>
              <a:t>Open the point cloud file (e.g., </a:t>
            </a:r>
            <a:r>
              <a:rPr lang="en-GB" dirty="0" err="1"/>
              <a:t>scan_merged.laz</a:t>
            </a:r>
            <a:r>
              <a:rPr lang="en-GB" dirty="0"/>
              <a:t>) with </a:t>
            </a:r>
            <a:r>
              <a:rPr lang="en-GB" dirty="0" err="1"/>
              <a:t>CloudCompare</a:t>
            </a:r>
            <a:r>
              <a:rPr lang="en-GB" dirty="0"/>
              <a:t> or other software.</a:t>
            </a:r>
          </a:p>
          <a:p>
            <a:pPr marL="285750" lvl="1" indent="-285750">
              <a:buFont typeface="Wingdings" panose="05000000000000000000" pitchFamily="2" charset="2"/>
              <a:buChar char="Ø"/>
              <a:defRPr/>
            </a:pPr>
            <a:r>
              <a:rPr lang="en-GB" dirty="0"/>
              <a:t>Installation Link: </a:t>
            </a:r>
            <a:r>
              <a:rPr lang="en-GB" dirty="0" err="1">
                <a:hlinkClick r:id="rId3"/>
              </a:rPr>
              <a:t>CloudCompare</a:t>
            </a:r>
            <a:r>
              <a:rPr lang="en-GB" dirty="0">
                <a:hlinkClick r:id="rId3"/>
              </a:rPr>
              <a:t> - Downloads</a:t>
            </a:r>
            <a:endParaRPr lang="en-GB" dirty="0"/>
          </a:p>
          <a:p>
            <a:pPr marL="742950" lvl="2" indent="-285750">
              <a:defRPr/>
            </a:pPr>
            <a:endParaRPr lang="de-DE" dirty="0"/>
          </a:p>
          <a:p>
            <a:pPr marL="0" lvl="1" indent="0">
              <a:buNone/>
              <a:defRPr/>
            </a:pPr>
            <a:endParaRPr lang="de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5B2315-98DE-072F-4465-0B74805F43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3112" y="2306038"/>
            <a:ext cx="7851000" cy="41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9576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:w="http://schemas.openxmlformats.org/wordprocessingml/2006/main" xmlns:m="http://schemas.openxmlformats.org/officeDocument/2006/math" xmlns="">
      <p:transition spd="slow" advClick="1">
        <p:fade/>
      </p:transition>
    </mc:Fallback>
  </mc:AlternateContent>
</p:sld>
</file>

<file path=ppt/theme/theme1.xml><?xml version="1.0" encoding="utf-8"?>
<a:theme xmlns:a="http://schemas.openxmlformats.org/drawingml/2006/main" name="Template">
  <a:themeElements>
    <a:clrScheme name="TUD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6001A"/>
      </a:accent1>
      <a:accent2>
        <a:srgbClr val="004E8A"/>
      </a:accent2>
      <a:accent3>
        <a:srgbClr val="009CDA"/>
      </a:accent3>
      <a:accent4>
        <a:srgbClr val="00689D"/>
      </a:accent4>
      <a:accent5>
        <a:srgbClr val="B5B5B5"/>
      </a:accent5>
      <a:accent6>
        <a:srgbClr val="535353"/>
      </a:accent6>
      <a:hlink>
        <a:srgbClr val="243572"/>
      </a:hlink>
      <a:folHlink>
        <a:srgbClr val="611C73"/>
      </a:folHlink>
    </a:clrScheme>
    <a:fontScheme name="TU Darmstadt 2023">
      <a:majorFont>
        <a:latin typeface="Arial Black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676</Words>
  <Application>Microsoft Office PowerPoint</Application>
  <PresentationFormat>Widescreen</PresentationFormat>
  <Paragraphs>111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Arial Black</vt:lpstr>
      <vt:lpstr>Calibri</vt:lpstr>
      <vt:lpstr>Courier New</vt:lpstr>
      <vt:lpstr>Wingdings</vt:lpstr>
      <vt:lpstr>Template</vt:lpstr>
      <vt:lpstr>MLS for the NABVI project: Mandeye</vt:lpstr>
      <vt:lpstr>Workflow: 1. Field Data Acquisition</vt:lpstr>
      <vt:lpstr>Workflow: 1. Field Data Acquisition</vt:lpstr>
      <vt:lpstr>Workflow: 1. Field Data Acquisition</vt:lpstr>
      <vt:lpstr>Workflow: 1. Field Data Acquisition</vt:lpstr>
      <vt:lpstr>Workflow: 3. Data Processing</vt:lpstr>
      <vt:lpstr>Workflow: 3. Data Processing - Georeferencing</vt:lpstr>
      <vt:lpstr>Workflow: 3. Data Processing</vt:lpstr>
      <vt:lpstr>Workflow: 4. Output Visualization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Samer Karam</cp:lastModifiedBy>
  <cp:revision>17</cp:revision>
  <dcterms:created xsi:type="dcterms:W3CDTF">2023-05-22T13:08:19Z</dcterms:created>
  <dcterms:modified xsi:type="dcterms:W3CDTF">2025-11-07T18:44:34Z</dcterms:modified>
</cp:coreProperties>
</file>